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351" r:id="rId2"/>
    <p:sldId id="435" r:id="rId3"/>
    <p:sldId id="436" r:id="rId4"/>
    <p:sldId id="437" r:id="rId5"/>
    <p:sldId id="263" r:id="rId6"/>
    <p:sldId id="352" r:id="rId7"/>
    <p:sldId id="345" r:id="rId8"/>
    <p:sldId id="353" r:id="rId9"/>
    <p:sldId id="347" r:id="rId10"/>
    <p:sldId id="354" r:id="rId11"/>
    <p:sldId id="355" r:id="rId12"/>
    <p:sldId id="346" r:id="rId13"/>
    <p:sldId id="434" r:id="rId14"/>
    <p:sldId id="273" r:id="rId15"/>
    <p:sldId id="307" r:id="rId16"/>
    <p:sldId id="357" r:id="rId17"/>
    <p:sldId id="358" r:id="rId18"/>
    <p:sldId id="258" r:id="rId19"/>
    <p:sldId id="368" r:id="rId20"/>
    <p:sldId id="366" r:id="rId21"/>
    <p:sldId id="359" r:id="rId22"/>
    <p:sldId id="360" r:id="rId23"/>
    <p:sldId id="363" r:id="rId24"/>
    <p:sldId id="361" r:id="rId25"/>
    <p:sldId id="310" r:id="rId26"/>
    <p:sldId id="365" r:id="rId27"/>
    <p:sldId id="367" r:id="rId28"/>
    <p:sldId id="369" r:id="rId29"/>
    <p:sldId id="370" r:id="rId30"/>
    <p:sldId id="372" r:id="rId31"/>
    <p:sldId id="374" r:id="rId32"/>
    <p:sldId id="376" r:id="rId33"/>
    <p:sldId id="373" r:id="rId34"/>
    <p:sldId id="377" r:id="rId35"/>
    <p:sldId id="378" r:id="rId36"/>
    <p:sldId id="379" r:id="rId37"/>
    <p:sldId id="380" r:id="rId38"/>
    <p:sldId id="382" r:id="rId39"/>
    <p:sldId id="381" r:id="rId40"/>
    <p:sldId id="383" r:id="rId41"/>
    <p:sldId id="385" r:id="rId42"/>
    <p:sldId id="384" r:id="rId43"/>
    <p:sldId id="387" r:id="rId44"/>
    <p:sldId id="386" r:id="rId45"/>
    <p:sldId id="388" r:id="rId46"/>
    <p:sldId id="389" r:id="rId47"/>
    <p:sldId id="390" r:id="rId48"/>
    <p:sldId id="391" r:id="rId49"/>
    <p:sldId id="393" r:id="rId50"/>
    <p:sldId id="392" r:id="rId51"/>
    <p:sldId id="333" r:id="rId52"/>
    <p:sldId id="395" r:id="rId53"/>
    <p:sldId id="394" r:id="rId54"/>
    <p:sldId id="396" r:id="rId55"/>
    <p:sldId id="398" r:id="rId56"/>
    <p:sldId id="399" r:id="rId57"/>
    <p:sldId id="401" r:id="rId58"/>
    <p:sldId id="403" r:id="rId59"/>
    <p:sldId id="402" r:id="rId60"/>
    <p:sldId id="404" r:id="rId61"/>
    <p:sldId id="406" r:id="rId62"/>
    <p:sldId id="405" r:id="rId63"/>
    <p:sldId id="400" r:id="rId64"/>
    <p:sldId id="279" r:id="rId65"/>
    <p:sldId id="407" r:id="rId66"/>
    <p:sldId id="410" r:id="rId67"/>
    <p:sldId id="414" r:id="rId68"/>
    <p:sldId id="408" r:id="rId69"/>
    <p:sldId id="397" r:id="rId70"/>
    <p:sldId id="415" r:id="rId71"/>
    <p:sldId id="416" r:id="rId72"/>
    <p:sldId id="417" r:id="rId73"/>
    <p:sldId id="423" r:id="rId74"/>
    <p:sldId id="420" r:id="rId75"/>
    <p:sldId id="422" r:id="rId76"/>
    <p:sldId id="421" r:id="rId77"/>
    <p:sldId id="424" r:id="rId78"/>
    <p:sldId id="425" r:id="rId79"/>
    <p:sldId id="428" r:id="rId80"/>
    <p:sldId id="430" r:id="rId81"/>
    <p:sldId id="438" r:id="rId82"/>
    <p:sldId id="432" r:id="rId83"/>
    <p:sldId id="433" r:id="rId84"/>
    <p:sldId id="429" r:id="rId85"/>
    <p:sldId id="439" r:id="rId86"/>
    <p:sldId id="431" r:id="rId87"/>
    <p:sldId id="349" r:id="rId88"/>
  </p:sldIdLst>
  <p:sldSz cx="9144000" cy="6858000" type="screen4x3"/>
  <p:notesSz cx="7099300" cy="102346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4660"/>
  </p:normalViewPr>
  <p:slideViewPr>
    <p:cSldViewPr snapToGrid="0" snapToObjects="1">
      <p:cViewPr>
        <p:scale>
          <a:sx n="99" d="100"/>
          <a:sy n="99" d="100"/>
        </p:scale>
        <p:origin x="-60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-878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Edat</c:v>
                </c:pt>
              </c:strCache>
            </c:strRef>
          </c:tx>
          <c:dLbls>
            <c:dLbl>
              <c:idx val="2"/>
              <c:layout>
                <c:manualLayout>
                  <c:x val="4.02968220565511E-2"/>
                  <c:y val="4.76280003646944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65-69 anys</c:v>
                </c:pt>
                <c:pt idx="1">
                  <c:v>70-74 anys</c:v>
                </c:pt>
                <c:pt idx="2">
                  <c:v>75-80 anys</c:v>
                </c:pt>
                <c:pt idx="3">
                  <c:v>Més 80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157</c:v>
                </c:pt>
                <c:pt idx="1">
                  <c:v>182</c:v>
                </c:pt>
                <c:pt idx="2">
                  <c:v>26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476523767862"/>
          <c:y val="4.4861391929187401E-2"/>
          <c:w val="0.87354816759016196"/>
          <c:h val="0.85713338796627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Subjectiva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701673654866379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2.79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Objectiva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9205E-17"/>
                  <c:y val="0.82810089256143105"/>
                </c:manualLayout>
              </c:layout>
              <c:spPr/>
              <c:txPr>
                <a:bodyPr/>
                <a:lstStyle/>
                <a:p>
                  <a:pPr>
                    <a:defRPr lang="ca-ES" noProof="0"/>
                  </a:pPr>
                  <a:endParaRPr lang="es-E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3.38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Psíquica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E-3"/>
                  <c:y val="0.7809586600685890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3.16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110080"/>
        <c:axId val="116111616"/>
      </c:barChart>
      <c:catAx>
        <c:axId val="11611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111616"/>
        <c:crosses val="autoZero"/>
        <c:auto val="1"/>
        <c:lblAlgn val="ctr"/>
        <c:lblOffset val="100"/>
        <c:noMultiLvlLbl val="0"/>
      </c:catAx>
      <c:valAx>
        <c:axId val="116111616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11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Salut</c:v>
                </c:pt>
              </c:strCache>
            </c:strRef>
          </c:tx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65-69</c:v>
                </c:pt>
                <c:pt idx="1">
                  <c:v>70-74 </c:v>
                </c:pt>
                <c:pt idx="2">
                  <c:v>75-80</c:v>
                </c:pt>
                <c:pt idx="3">
                  <c:v>Més 80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92.5</c:v>
                </c:pt>
                <c:pt idx="1">
                  <c:v>89.7</c:v>
                </c:pt>
                <c:pt idx="2">
                  <c:v>78.400000000000006</c:v>
                </c:pt>
                <c:pt idx="3">
                  <c:v>57.85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136192"/>
        <c:axId val="116137984"/>
      </c:lineChart>
      <c:catAx>
        <c:axId val="116136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16137984"/>
        <c:crosses val="autoZero"/>
        <c:auto val="1"/>
        <c:lblAlgn val="ctr"/>
        <c:lblOffset val="100"/>
        <c:noMultiLvlLbl val="0"/>
      </c:catAx>
      <c:valAx>
        <c:axId val="1161379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6136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308374647613499E-2"/>
          <c:y val="4.4861391929187401E-2"/>
          <c:w val="0.89571631671041096"/>
          <c:h val="0.876775616592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Home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2E-3"/>
                  <c:y val="0.874725666117907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90.47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Dona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4E-3"/>
                  <c:y val="0.8263715368419940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84.65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213248"/>
        <c:axId val="116214784"/>
      </c:barChart>
      <c:catAx>
        <c:axId val="11621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214784"/>
        <c:crosses val="autoZero"/>
        <c:auto val="1"/>
        <c:lblAlgn val="ctr"/>
        <c:lblOffset val="100"/>
        <c:noMultiLvlLbl val="0"/>
      </c:catAx>
      <c:valAx>
        <c:axId val="11621478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21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456522795762"/>
          <c:y val="4.4861391929187401E-2"/>
          <c:w val="0.87256816856226105"/>
          <c:h val="0.86555148594895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2316072844607902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84.08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Pobles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80287134472818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90.679999999999978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241152"/>
        <c:axId val="116242688"/>
      </c:barChart>
      <c:catAx>
        <c:axId val="11624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242688"/>
        <c:crosses val="autoZero"/>
        <c:auto val="1"/>
        <c:lblAlgn val="ctr"/>
        <c:lblOffset val="100"/>
        <c:noMultiLvlLbl val="0"/>
      </c:catAx>
      <c:valAx>
        <c:axId val="11624268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24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71578205502099"/>
          <c:y val="4.92464151968489E-2"/>
          <c:w val="0.86330890930300397"/>
          <c:h val="0.8154459417505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2E-3"/>
                  <c:y val="0.77674995634204802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84.3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Badia de 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5252512757824495"/>
                </c:manualLayout>
              </c:layout>
              <c:tx>
                <c:rich>
                  <a:bodyPr/>
                  <a:lstStyle/>
                  <a:p>
                    <a:pPr>
                      <a:defRPr lang="ca-ES" noProof="0"/>
                    </a:pPr>
                    <a:r>
                      <a:rPr lang="ca-ES" noProof="0" dirty="0"/>
                      <a:t>Badia </a:t>
                    </a:r>
                    <a:endParaRPr lang="ca-ES" noProof="0" dirty="0" smtClean="0"/>
                  </a:p>
                  <a:p>
                    <a:pPr>
                      <a:defRPr lang="ca-ES" noProof="0"/>
                    </a:pPr>
                    <a:r>
                      <a:rPr lang="ca-ES" noProof="0" dirty="0" smtClean="0"/>
                      <a:t>de </a:t>
                    </a:r>
                    <a:r>
                      <a:rPr lang="ca-ES" noProof="0" dirty="0"/>
                      <a:t>Palma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Llevant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709298659215729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97.2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Nord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583708480089205E-17"/>
                  <c:y val="0.71459461163824001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Hoja1!$E$2</c:f>
              <c:numCache>
                <c:formatCode>General</c:formatCode>
                <c:ptCount val="1"/>
                <c:pt idx="0">
                  <c:v>76.3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Plà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2467984166715202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Hoja1!$F$2</c:f>
              <c:numCache>
                <c:formatCode>General</c:formatCode>
                <c:ptCount val="1"/>
                <c:pt idx="0">
                  <c:v>89.8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Raiguer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579316801521239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Hoja1!$G$2</c:f>
              <c:numCache>
                <c:formatCode>General</c:formatCode>
                <c:ptCount val="1"/>
                <c:pt idx="0">
                  <c:v>93.5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Sud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7798302675747520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Hoja1!$H$2</c:f>
              <c:numCache>
                <c:formatCode>General</c:formatCode>
                <c:ptCount val="1"/>
                <c:pt idx="0">
                  <c:v>84.3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Tramuntana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001E-2"/>
                  <c:y val="0.846835027153338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Hoja1!$I$2</c:f>
              <c:numCache>
                <c:formatCode>General</c:formatCode>
                <c:ptCount val="1"/>
                <c:pt idx="0">
                  <c:v>93.9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432256"/>
        <c:axId val="116450432"/>
      </c:barChart>
      <c:catAx>
        <c:axId val="11643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450432"/>
        <c:crosses val="autoZero"/>
        <c:auto val="1"/>
        <c:lblAlgn val="ctr"/>
        <c:lblOffset val="100"/>
        <c:noMultiLvlLbl val="0"/>
      </c:catAx>
      <c:valAx>
        <c:axId val="11645043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43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370103042675"/>
          <c:y val="4.4861391929187401E-2"/>
          <c:w val="0.87565458831535004"/>
          <c:h val="0.8627454532880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Domicili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7295653985682098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89.8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Residència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633113218115128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492928"/>
        <c:axId val="116498816"/>
      </c:barChart>
      <c:catAx>
        <c:axId val="11649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498816"/>
        <c:crosses val="autoZero"/>
        <c:auto val="1"/>
        <c:lblAlgn val="ctr"/>
        <c:lblOffset val="100"/>
        <c:noMultiLvlLbl val="0"/>
      </c:catAx>
      <c:valAx>
        <c:axId val="11649881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492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14788082045301"/>
          <c:y val="4.4861391929187401E-2"/>
          <c:w val="0.84787681053757402"/>
          <c:h val="0.85152132264448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Amb parella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90220158671204298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93.1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Sense parella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79150381918720902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80.099999999999994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922240"/>
        <c:axId val="116923776"/>
      </c:barChart>
      <c:catAx>
        <c:axId val="11692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923776"/>
        <c:crosses val="autoZero"/>
        <c:auto val="1"/>
        <c:lblAlgn val="ctr"/>
        <c:lblOffset val="100"/>
        <c:noMultiLvlLbl val="0"/>
      </c:catAx>
      <c:valAx>
        <c:axId val="11692377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922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97355886069798"/>
          <c:y val="3.0831228624714799E-2"/>
          <c:w val="0.46982891027510498"/>
          <c:h val="0.77589852148592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numRef>
              <c:f>Hoja1!$A$2:$A$11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7</c:v>
                </c:pt>
                <c:pt idx="1">
                  <c:v>12</c:v>
                </c:pt>
                <c:pt idx="2">
                  <c:v>3</c:v>
                </c:pt>
                <c:pt idx="3">
                  <c:v>6</c:v>
                </c:pt>
                <c:pt idx="4">
                  <c:v>14</c:v>
                </c:pt>
                <c:pt idx="5">
                  <c:v>11</c:v>
                </c:pt>
                <c:pt idx="6">
                  <c:v>28</c:v>
                </c:pt>
                <c:pt idx="7">
                  <c:v>13</c:v>
                </c:pt>
                <c:pt idx="8">
                  <c:v>29</c:v>
                </c:pt>
                <c:pt idx="9">
                  <c:v>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6744960"/>
        <c:axId val="116746880"/>
      </c:barChart>
      <c:catAx>
        <c:axId val="116744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Percentil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6746880"/>
        <c:crosses val="autoZero"/>
        <c:auto val="1"/>
        <c:lblAlgn val="ctr"/>
        <c:lblOffset val="100"/>
        <c:noMultiLvlLbl val="0"/>
      </c:catAx>
      <c:valAx>
        <c:axId val="1167468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Nº de persones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6744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99504228638101"/>
          <c:y val="4.4861391929187401E-2"/>
          <c:w val="0.85502964907164403"/>
          <c:h val="0.82346099603554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Satisfacció convivència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701673654866379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2.65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Freqüencia rel. socials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9303E-17"/>
                  <c:y val="0.82810089256143105"/>
                </c:manualLayout>
              </c:layout>
              <c:spPr/>
              <c:txPr>
                <a:bodyPr/>
                <a:lstStyle/>
                <a:p>
                  <a:pPr>
                    <a:defRPr lang="ca-ES" noProof="0"/>
                  </a:pPr>
                  <a:endParaRPr lang="es-E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Satisfacció rel. Socials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E-3"/>
                  <c:y val="0.7809586600685890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775168"/>
        <c:axId val="116797440"/>
      </c:barChart>
      <c:catAx>
        <c:axId val="11677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797440"/>
        <c:crosses val="autoZero"/>
        <c:auto val="1"/>
        <c:lblAlgn val="ctr"/>
        <c:lblOffset val="100"/>
        <c:noMultiLvlLbl val="0"/>
      </c:catAx>
      <c:valAx>
        <c:axId val="116797440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775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71578205502099"/>
          <c:y val="4.92464151968489E-2"/>
          <c:w val="0.86330890930300397"/>
          <c:h val="0.8154459417505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1E-3"/>
                  <c:y val="0.80184794419543304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87.03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Badia de 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5252512757824495"/>
                </c:manualLayout>
              </c:layout>
              <c:tx>
                <c:rich>
                  <a:bodyPr/>
                  <a:lstStyle/>
                  <a:p>
                    <a:pPr>
                      <a:defRPr lang="ca-ES" noProof="0"/>
                    </a:pPr>
                    <a:r>
                      <a:rPr lang="ca-ES" noProof="0" dirty="0"/>
                      <a:t>Badia </a:t>
                    </a:r>
                    <a:endParaRPr lang="ca-ES" noProof="0" dirty="0" smtClean="0"/>
                  </a:p>
                  <a:p>
                    <a:pPr>
                      <a:defRPr lang="ca-ES" noProof="0"/>
                    </a:pPr>
                    <a:r>
                      <a:rPr lang="ca-ES" noProof="0" dirty="0" smtClean="0"/>
                      <a:t>de </a:t>
                    </a:r>
                    <a:r>
                      <a:rPr lang="ca-ES" noProof="0" dirty="0"/>
                      <a:t>Palma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88.2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Llevant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1E-3"/>
                  <c:y val="0.86801230184139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97.179999999999978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Nord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3602E-3"/>
                  <c:y val="0.78926935987736602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Hoja1!$E$2</c:f>
              <c:numCache>
                <c:formatCode>General</c:formatCode>
                <c:ptCount val="1"/>
                <c:pt idx="0">
                  <c:v>85.7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Plà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83719487940702797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Hoja1!$F$2</c:f>
              <c:numCache>
                <c:formatCode>General</c:formatCode>
                <c:ptCount val="1"/>
                <c:pt idx="0">
                  <c:v>92.08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Raiguer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302E-3"/>
                  <c:y val="0.84517021751363297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Hoja1!$G$2</c:f>
              <c:numCache>
                <c:formatCode>General</c:formatCode>
                <c:ptCount val="1"/>
                <c:pt idx="0">
                  <c:v>93.08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Sud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2E-3"/>
                  <c:y val="0.78068062751033196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Hoja1!$H$2</c:f>
              <c:numCache>
                <c:formatCode>General</c:formatCode>
                <c:ptCount val="1"/>
                <c:pt idx="0">
                  <c:v>85.72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Tramuntana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901E-2"/>
                  <c:y val="0.80503861303529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Hoja1!$I$2</c:f>
              <c:numCache>
                <c:formatCode>General</c:formatCode>
                <c:ptCount val="1"/>
                <c:pt idx="0">
                  <c:v>87.6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868224"/>
        <c:axId val="116869760"/>
      </c:barChart>
      <c:catAx>
        <c:axId val="11686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869760"/>
        <c:crosses val="autoZero"/>
        <c:auto val="1"/>
        <c:lblAlgn val="ctr"/>
        <c:lblOffset val="100"/>
        <c:noMultiLvlLbl val="0"/>
      </c:catAx>
      <c:valAx>
        <c:axId val="116869760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86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Home</c:v>
                </c:pt>
                <c:pt idx="1">
                  <c:v>Dona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161</c:v>
                </c:pt>
                <c:pt idx="1">
                  <c:v>239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370103042675"/>
          <c:y val="4.4861391929187401E-2"/>
          <c:w val="0.87565458831535004"/>
          <c:h val="0.8627454532880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Domicili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2528270779058499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86.9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Residència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7160493827160498E-3"/>
                  <c:y val="0.88285012493473802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93.8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023104"/>
        <c:axId val="117024640"/>
      </c:barChart>
      <c:catAx>
        <c:axId val="11702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024640"/>
        <c:crosses val="autoZero"/>
        <c:auto val="1"/>
        <c:lblAlgn val="ctr"/>
        <c:lblOffset val="100"/>
        <c:noMultiLvlLbl val="0"/>
      </c:catAx>
      <c:valAx>
        <c:axId val="117024640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02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14788082045301"/>
          <c:y val="4.4861391929187401E-2"/>
          <c:w val="0.84787681053757402"/>
          <c:h val="0.85152132264448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Amb parella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2E-3"/>
                  <c:y val="0.83995958429178497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89.11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Sense parella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81395185952691196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85.66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316992"/>
        <c:axId val="117331072"/>
      </c:barChart>
      <c:catAx>
        <c:axId val="11731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331072"/>
        <c:crosses val="autoZero"/>
        <c:auto val="1"/>
        <c:lblAlgn val="ctr"/>
        <c:lblOffset val="100"/>
        <c:noMultiLvlLbl val="0"/>
      </c:catAx>
      <c:valAx>
        <c:axId val="11733107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316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97355886069798"/>
          <c:y val="3.0831228624714799E-2"/>
          <c:w val="0.46982891027510498"/>
          <c:h val="0.77589852148592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numRef>
              <c:f>Hoja1!$A$2:$A$11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52</c:v>
                </c:pt>
                <c:pt idx="1">
                  <c:v>0</c:v>
                </c:pt>
                <c:pt idx="2">
                  <c:v>19</c:v>
                </c:pt>
                <c:pt idx="3">
                  <c:v>0</c:v>
                </c:pt>
                <c:pt idx="4">
                  <c:v>16</c:v>
                </c:pt>
                <c:pt idx="5">
                  <c:v>2</c:v>
                </c:pt>
                <c:pt idx="6">
                  <c:v>12</c:v>
                </c:pt>
                <c:pt idx="7">
                  <c:v>0</c:v>
                </c:pt>
                <c:pt idx="8">
                  <c:v>61</c:v>
                </c:pt>
                <c:pt idx="9">
                  <c:v>238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7150080"/>
        <c:axId val="117152000"/>
      </c:barChart>
      <c:catAx>
        <c:axId val="117150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Percentil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7152000"/>
        <c:crosses val="autoZero"/>
        <c:auto val="1"/>
        <c:lblAlgn val="ctr"/>
        <c:lblOffset val="100"/>
        <c:noMultiLvlLbl val="0"/>
      </c:catAx>
      <c:valAx>
        <c:axId val="1171520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Nº de persones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715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99504228638101"/>
          <c:y val="4.4861391929187401E-2"/>
          <c:w val="0.85502964907164403"/>
          <c:h val="0.82346099603554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Autonomia funcional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79707876533679101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Activitats vida diària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9402E-17"/>
                  <c:y val="0.82810089256143105"/>
                </c:manualLayout>
              </c:layout>
              <c:spPr/>
              <c:txPr>
                <a:bodyPr/>
                <a:lstStyle/>
                <a:p>
                  <a:pPr>
                    <a:defRPr lang="ca-ES" noProof="0"/>
                  </a:pPr>
                  <a:endParaRPr lang="es-E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182464"/>
        <c:axId val="117184000"/>
      </c:barChart>
      <c:catAx>
        <c:axId val="11718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184000"/>
        <c:crosses val="autoZero"/>
        <c:auto val="1"/>
        <c:lblAlgn val="ctr"/>
        <c:lblOffset val="100"/>
        <c:noMultiLvlLbl val="0"/>
      </c:catAx>
      <c:valAx>
        <c:axId val="117184000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18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84580604364199"/>
          <c:y val="3.1503577258165397E-2"/>
          <c:w val="0.83499840803540204"/>
          <c:h val="0.8397532831982880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65-69</c:v>
                </c:pt>
                <c:pt idx="1">
                  <c:v>70-74 </c:v>
                </c:pt>
                <c:pt idx="2">
                  <c:v>75-80</c:v>
                </c:pt>
                <c:pt idx="3">
                  <c:v>Més 80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85.2</c:v>
                </c:pt>
                <c:pt idx="1">
                  <c:v>81.400000000000006</c:v>
                </c:pt>
                <c:pt idx="2">
                  <c:v>73.5</c:v>
                </c:pt>
                <c:pt idx="3">
                  <c:v>50.5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233152"/>
        <c:axId val="117234688"/>
      </c:lineChart>
      <c:catAx>
        <c:axId val="117233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17234688"/>
        <c:crosses val="autoZero"/>
        <c:auto val="1"/>
        <c:lblAlgn val="ctr"/>
        <c:lblOffset val="100"/>
        <c:noMultiLvlLbl val="0"/>
      </c:catAx>
      <c:valAx>
        <c:axId val="1172346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723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456522795762"/>
          <c:y val="4.4861391929187401E-2"/>
          <c:w val="0.87256816856226005"/>
          <c:h val="0.86555148594895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2316072844607902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77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Pobles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80287134472818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81.990000000000023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297920"/>
        <c:axId val="117299456"/>
      </c:barChart>
      <c:catAx>
        <c:axId val="11729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299456"/>
        <c:crosses val="autoZero"/>
        <c:auto val="1"/>
        <c:lblAlgn val="ctr"/>
        <c:lblOffset val="100"/>
        <c:noMultiLvlLbl val="0"/>
      </c:catAx>
      <c:valAx>
        <c:axId val="11729945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297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71578205502099"/>
          <c:y val="4.92464151968489E-2"/>
          <c:w val="0.86330890930300397"/>
          <c:h val="0.8154459417505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71205881211557098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77.150000000000006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Badia de 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5252512757824495"/>
                </c:manualLayout>
              </c:layout>
              <c:tx>
                <c:rich>
                  <a:bodyPr/>
                  <a:lstStyle/>
                  <a:p>
                    <a:pPr>
                      <a:defRPr lang="ca-ES" noProof="0"/>
                    </a:pPr>
                    <a:r>
                      <a:rPr lang="ca-ES" noProof="0" dirty="0"/>
                      <a:t>Badia </a:t>
                    </a:r>
                    <a:endParaRPr lang="ca-ES" noProof="0" dirty="0" smtClean="0"/>
                  </a:p>
                  <a:p>
                    <a:pPr>
                      <a:defRPr lang="ca-ES" noProof="0"/>
                    </a:pPr>
                    <a:r>
                      <a:rPr lang="ca-ES" noProof="0" dirty="0" smtClean="0"/>
                      <a:t>de </a:t>
                    </a:r>
                    <a:r>
                      <a:rPr lang="ca-ES" noProof="0" dirty="0"/>
                      <a:t>Palma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90.55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Llevant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E-3"/>
                  <c:y val="0.85877136814327604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Nord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3602E-3"/>
                  <c:y val="0.73690406892135696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Hoja1!$E$2</c:f>
              <c:numCache>
                <c:formatCode>General</c:formatCode>
                <c:ptCount val="1"/>
                <c:pt idx="0">
                  <c:v>80.3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Plà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6302E-3"/>
                  <c:y val="0.5732068707918579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Hoja1!$F$2</c:f>
              <c:numCache>
                <c:formatCode>General</c:formatCode>
                <c:ptCount val="1"/>
                <c:pt idx="0">
                  <c:v>60.5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Raiguer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E-3"/>
                  <c:y val="0.7460814560412929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Hoja1!$G$2</c:f>
              <c:numCache>
                <c:formatCode>General</c:formatCode>
                <c:ptCount val="1"/>
                <c:pt idx="0">
                  <c:v>81.7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Sud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E-3"/>
                  <c:y val="0.7020473155208899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Hoja1!$H$2</c:f>
              <c:numCache>
                <c:formatCode>General</c:formatCode>
                <c:ptCount val="1"/>
                <c:pt idx="0">
                  <c:v>76.3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Tramuntana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407407407407503E-2"/>
                  <c:y val="0.78655674563905498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Hoja1!$I$2</c:f>
              <c:numCache>
                <c:formatCode>General</c:formatCode>
                <c:ptCount val="1"/>
                <c:pt idx="0">
                  <c:v>86.3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718400"/>
        <c:axId val="117724288"/>
      </c:barChart>
      <c:catAx>
        <c:axId val="11771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724288"/>
        <c:crosses val="autoZero"/>
        <c:auto val="1"/>
        <c:lblAlgn val="ctr"/>
        <c:lblOffset val="100"/>
        <c:noMultiLvlLbl val="0"/>
      </c:catAx>
      <c:valAx>
        <c:axId val="11772428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71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370103042675"/>
          <c:y val="4.4861391929187401E-2"/>
          <c:w val="0.87565458831535004"/>
          <c:h val="0.86274545328806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Domicili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7295653985682098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82.6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Residència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7283950617284E-3"/>
                  <c:y val="0.908104418882788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758592"/>
        <c:axId val="117510528"/>
      </c:barChart>
      <c:catAx>
        <c:axId val="11775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510528"/>
        <c:crosses val="autoZero"/>
        <c:auto val="1"/>
        <c:lblAlgn val="ctr"/>
        <c:lblOffset val="100"/>
        <c:noMultiLvlLbl val="0"/>
      </c:catAx>
      <c:valAx>
        <c:axId val="11751052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75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14788082045301"/>
          <c:y val="4.4861391929187401E-2"/>
          <c:w val="0.84787681053757502"/>
          <c:h val="0.85152132264448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Amb parella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2E-3"/>
                  <c:y val="0.83995958429178497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87.7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Sense parella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81395185952691196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70.8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573504"/>
        <c:axId val="117575040"/>
      </c:barChart>
      <c:catAx>
        <c:axId val="11757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575040"/>
        <c:crosses val="autoZero"/>
        <c:auto val="1"/>
        <c:lblAlgn val="ctr"/>
        <c:lblOffset val="100"/>
        <c:noMultiLvlLbl val="0"/>
      </c:catAx>
      <c:valAx>
        <c:axId val="117575040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57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740473413046"/>
          <c:y val="4.4861391929187401E-2"/>
          <c:w val="0.88028421794497902"/>
          <c:h val="0.86555148594895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Casat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2E-3"/>
                  <c:y val="0.82440134839811996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87.679999999999978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Vidu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5704E-3"/>
                  <c:y val="0.64165548856674304"/>
                </c:manualLayout>
              </c:layout>
              <c:spPr/>
              <c:txPr>
                <a:bodyPr/>
                <a:lstStyle/>
                <a:p>
                  <a:pPr>
                    <a:defRPr lang="ca-ES" noProof="0"/>
                  </a:pPr>
                  <a:endParaRPr lang="es-E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66.7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Solter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748118577195616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Divorciat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75826426331810504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Hoja1!$E$2</c:f>
              <c:numCache>
                <c:formatCode>General</c:formatCode>
                <c:ptCount val="1"/>
                <c:pt idx="0">
                  <c:v>80.599999999999994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637120"/>
        <c:axId val="117638656"/>
      </c:barChart>
      <c:catAx>
        <c:axId val="11763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638656"/>
        <c:crosses val="autoZero"/>
        <c:auto val="1"/>
        <c:lblAlgn val="ctr"/>
        <c:lblOffset val="100"/>
        <c:noMultiLvlLbl val="0"/>
      </c:catAx>
      <c:valAx>
        <c:axId val="11763865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637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Casat</c:v>
                </c:pt>
                <c:pt idx="1">
                  <c:v>Vidu</c:v>
                </c:pt>
                <c:pt idx="2">
                  <c:v>Solter</c:v>
                </c:pt>
                <c:pt idx="3">
                  <c:v>Divorciat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207</c:v>
                </c:pt>
                <c:pt idx="1">
                  <c:v>130</c:v>
                </c:pt>
                <c:pt idx="2">
                  <c:v>27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 w="0"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97355886069798"/>
          <c:y val="3.08312286247149E-2"/>
          <c:w val="0.46982891027510498"/>
          <c:h val="0.77589852148592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numRef>
              <c:f>Hoja1!$A$2:$A$11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47</c:v>
                </c:pt>
                <c:pt idx="1">
                  <c:v>31</c:v>
                </c:pt>
                <c:pt idx="2">
                  <c:v>19</c:v>
                </c:pt>
                <c:pt idx="3">
                  <c:v>11</c:v>
                </c:pt>
                <c:pt idx="4">
                  <c:v>25</c:v>
                </c:pt>
                <c:pt idx="5">
                  <c:v>40</c:v>
                </c:pt>
                <c:pt idx="6">
                  <c:v>34</c:v>
                </c:pt>
                <c:pt idx="7">
                  <c:v>15</c:v>
                </c:pt>
                <c:pt idx="8">
                  <c:v>136</c:v>
                </c:pt>
                <c:pt idx="9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8034432"/>
        <c:axId val="118036352"/>
      </c:barChart>
      <c:catAx>
        <c:axId val="118034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Percentil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8036352"/>
        <c:crosses val="autoZero"/>
        <c:auto val="1"/>
        <c:lblAlgn val="ctr"/>
        <c:lblOffset val="100"/>
        <c:noMultiLvlLbl val="0"/>
      </c:catAx>
      <c:valAx>
        <c:axId val="1180363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Nº de persones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03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99504228638101"/>
          <c:y val="4.4861391929187401E-2"/>
          <c:w val="0.85502964907164403"/>
          <c:h val="0.82346099603554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Nivell activitat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E-3"/>
                  <c:y val="0.6005133051242329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2.5499999999999998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Freqüència d'activitats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9402E-17"/>
                  <c:y val="0.82810089256143105"/>
                </c:manualLayout>
              </c:layout>
              <c:spPr/>
              <c:txPr>
                <a:bodyPr/>
                <a:lstStyle/>
                <a:p>
                  <a:pPr>
                    <a:defRPr lang="ca-ES" noProof="0"/>
                  </a:pPr>
                  <a:endParaRPr lang="es-E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Satisfacció amb activitats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E-3"/>
                  <c:y val="0.7809586600685890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835264"/>
        <c:axId val="117836800"/>
      </c:barChart>
      <c:catAx>
        <c:axId val="11783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836800"/>
        <c:crosses val="autoZero"/>
        <c:auto val="1"/>
        <c:lblAlgn val="ctr"/>
        <c:lblOffset val="100"/>
        <c:noMultiLvlLbl val="0"/>
      </c:catAx>
      <c:valAx>
        <c:axId val="117836800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3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84580604364199"/>
          <c:y val="3.1503577258165397E-2"/>
          <c:w val="0.83499840803540204"/>
          <c:h val="0.8397532831982880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65-69</c:v>
                </c:pt>
                <c:pt idx="1">
                  <c:v>70-74 </c:v>
                </c:pt>
                <c:pt idx="2">
                  <c:v>75-80</c:v>
                </c:pt>
                <c:pt idx="3">
                  <c:v>Més 80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69.5</c:v>
                </c:pt>
                <c:pt idx="1">
                  <c:v>64.3</c:v>
                </c:pt>
                <c:pt idx="2">
                  <c:v>56.4</c:v>
                </c:pt>
                <c:pt idx="3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65472"/>
        <c:axId val="117875456"/>
      </c:lineChart>
      <c:catAx>
        <c:axId val="1178654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17875456"/>
        <c:crosses val="autoZero"/>
        <c:auto val="1"/>
        <c:lblAlgn val="ctr"/>
        <c:lblOffset val="100"/>
        <c:noMultiLvlLbl val="0"/>
      </c:catAx>
      <c:valAx>
        <c:axId val="11787545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786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308374647613499E-2"/>
          <c:y val="4.4861391929187401E-2"/>
          <c:w val="0.89571631671041096"/>
          <c:h val="0.876775616592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Home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2E-3"/>
                  <c:y val="0.874725666117907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68.599999999999994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Dona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4E-3"/>
                  <c:y val="0.8263715368419940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61.4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995776"/>
        <c:axId val="118005760"/>
      </c:barChart>
      <c:catAx>
        <c:axId val="11799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005760"/>
        <c:crosses val="autoZero"/>
        <c:auto val="1"/>
        <c:lblAlgn val="ctr"/>
        <c:lblOffset val="100"/>
        <c:noMultiLvlLbl val="0"/>
      </c:catAx>
      <c:valAx>
        <c:axId val="118005760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99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456522795762"/>
          <c:y val="4.4861391929187401E-2"/>
          <c:w val="0.87256816856226005"/>
          <c:h val="0.86555148594895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2316072844607902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60.9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Pobles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80287134472818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68.37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913472"/>
        <c:axId val="117914624"/>
      </c:barChart>
      <c:catAx>
        <c:axId val="11791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914624"/>
        <c:crosses val="autoZero"/>
        <c:auto val="1"/>
        <c:lblAlgn val="ctr"/>
        <c:lblOffset val="100"/>
        <c:noMultiLvlLbl val="0"/>
      </c:catAx>
      <c:valAx>
        <c:axId val="11791462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91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71578205502099"/>
          <c:y val="4.92464151968489E-2"/>
          <c:w val="0.86330890930300397"/>
          <c:h val="0.8154459417505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E-3"/>
                  <c:y val="0.5828106506005400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61.3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Badia de 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5252512757824495"/>
                </c:manualLayout>
              </c:layout>
              <c:tx>
                <c:rich>
                  <a:bodyPr/>
                  <a:lstStyle/>
                  <a:p>
                    <a:pPr>
                      <a:defRPr lang="ca-ES" noProof="0"/>
                    </a:pPr>
                    <a:r>
                      <a:rPr lang="ca-ES" noProof="0" dirty="0"/>
                      <a:t>Badia </a:t>
                    </a:r>
                    <a:endParaRPr lang="ca-ES" noProof="0" dirty="0" smtClean="0"/>
                  </a:p>
                  <a:p>
                    <a:pPr>
                      <a:defRPr lang="ca-ES" noProof="0"/>
                    </a:pPr>
                    <a:r>
                      <a:rPr lang="ca-ES" noProof="0" dirty="0" smtClean="0"/>
                      <a:t>de </a:t>
                    </a:r>
                    <a:r>
                      <a:rPr lang="ca-ES" noProof="0" dirty="0"/>
                      <a:t>Palma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77.099999999999994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Llevant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E-3"/>
                  <c:y val="0.6705711430622659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72.440000000000026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Nord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1499E-3"/>
                  <c:y val="0.5736592157091040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Hoja1!$E$2</c:f>
              <c:numCache>
                <c:formatCode>General</c:formatCode>
                <c:ptCount val="1"/>
                <c:pt idx="0">
                  <c:v>59.8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Plà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6302E-3"/>
                  <c:y val="0.59168873818809797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Hoja1!$F$2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Raiguer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6747746764460520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Hoja1!$G$2</c:f>
              <c:numCache>
                <c:formatCode>General</c:formatCode>
                <c:ptCount val="1"/>
                <c:pt idx="0">
                  <c:v>72.2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Sud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59712585133011298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Hoja1!$H$2</c:f>
              <c:numCache>
                <c:formatCode>General</c:formatCode>
                <c:ptCount val="1"/>
                <c:pt idx="0">
                  <c:v>62.3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Tramuntana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691358024691499E-2"/>
                  <c:y val="0.6395288821623299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Hoja1!$I$2</c:f>
              <c:numCache>
                <c:formatCode>General</c:formatCode>
                <c:ptCount val="1"/>
                <c:pt idx="0">
                  <c:v>67.5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403456"/>
        <c:axId val="118404992"/>
      </c:barChart>
      <c:catAx>
        <c:axId val="11840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404992"/>
        <c:crosses val="autoZero"/>
        <c:auto val="1"/>
        <c:lblAlgn val="ctr"/>
        <c:lblOffset val="100"/>
        <c:noMultiLvlLbl val="0"/>
      </c:catAx>
      <c:valAx>
        <c:axId val="11840499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403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370103042675"/>
          <c:y val="4.4861391929187401E-2"/>
          <c:w val="0.87565458831535004"/>
          <c:h val="0.86274545328806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Domicili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7295653985682098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66.2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Residència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7283950617284E-3"/>
                  <c:y val="0.908104418882788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46.9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144384"/>
        <c:axId val="118166656"/>
      </c:barChart>
      <c:catAx>
        <c:axId val="11814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166656"/>
        <c:crosses val="autoZero"/>
        <c:auto val="1"/>
        <c:lblAlgn val="ctr"/>
        <c:lblOffset val="100"/>
        <c:noMultiLvlLbl val="0"/>
      </c:catAx>
      <c:valAx>
        <c:axId val="11816665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14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14788082045301"/>
          <c:y val="4.4861391929187401E-2"/>
          <c:w val="0.84787681053757502"/>
          <c:h val="0.85152132264448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Amb parella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2E-3"/>
                  <c:y val="0.83995958429178497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70.98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Sense parella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81395185952691196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56.86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184576"/>
        <c:axId val="118186368"/>
      </c:barChart>
      <c:catAx>
        <c:axId val="11818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186368"/>
        <c:crosses val="autoZero"/>
        <c:auto val="1"/>
        <c:lblAlgn val="ctr"/>
        <c:lblOffset val="100"/>
        <c:noMultiLvlLbl val="0"/>
      </c:catAx>
      <c:valAx>
        <c:axId val="11818636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18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740473413046"/>
          <c:y val="4.4861391929187401E-2"/>
          <c:w val="0.88028421794497902"/>
          <c:h val="0.86555148594895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Casat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2E-3"/>
                  <c:y val="0.82440134839811996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70.98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Vidu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5799E-3"/>
                  <c:y val="0.64165548856674304"/>
                </c:manualLayout>
              </c:layout>
              <c:spPr/>
              <c:txPr>
                <a:bodyPr/>
                <a:lstStyle/>
                <a:p>
                  <a:pPr>
                    <a:defRPr lang="ca-ES" noProof="0"/>
                  </a:pPr>
                  <a:endParaRPr lang="es-E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52.6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Solter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748118577195616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73.3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Divorciat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75826426331810504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Hoja1!$E$2</c:f>
              <c:numCache>
                <c:formatCode>General</c:formatCode>
                <c:ptCount val="1"/>
                <c:pt idx="0">
                  <c:v>62.3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739712"/>
        <c:axId val="118741248"/>
      </c:barChart>
      <c:catAx>
        <c:axId val="11873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741248"/>
        <c:crosses val="autoZero"/>
        <c:auto val="1"/>
        <c:lblAlgn val="ctr"/>
        <c:lblOffset val="100"/>
        <c:noMultiLvlLbl val="0"/>
      </c:catAx>
      <c:valAx>
        <c:axId val="11874124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73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97355886069798"/>
          <c:y val="3.08312286247149E-2"/>
          <c:w val="0.46982891027510498"/>
          <c:h val="0.77589852148592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numRef>
              <c:f>Hoja1!$A$2:$A$11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76</c:v>
                </c:pt>
                <c:pt idx="1">
                  <c:v>19</c:v>
                </c:pt>
                <c:pt idx="2">
                  <c:v>17</c:v>
                </c:pt>
                <c:pt idx="5">
                  <c:v>9</c:v>
                </c:pt>
                <c:pt idx="6">
                  <c:v>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8328704"/>
        <c:axId val="118330880"/>
      </c:barChart>
      <c:catAx>
        <c:axId val="118328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Percentil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8330880"/>
        <c:crosses val="autoZero"/>
        <c:auto val="1"/>
        <c:lblAlgn val="ctr"/>
        <c:lblOffset val="100"/>
        <c:noMultiLvlLbl val="0"/>
      </c:catAx>
      <c:valAx>
        <c:axId val="1183308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Nº de persones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328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0"/>
              <c:layout>
                <c:manualLayout>
                  <c:x val="-8.2031811995722695E-2"/>
                  <c:y val="-0.289512530261516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Domicili</c:v>
                </c:pt>
                <c:pt idx="1">
                  <c:v>Residència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99504228638101"/>
          <c:y val="4.4861391929187401E-2"/>
          <c:w val="0.85502964907164403"/>
          <c:h val="0.82346099603554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Satisfacció ambient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1E-3"/>
                  <c:y val="0.71556064422091004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Satisfacció vivenda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9402E-17"/>
                  <c:y val="0.82810089256143105"/>
                </c:manualLayout>
              </c:layout>
              <c:spPr/>
              <c:txPr>
                <a:bodyPr/>
                <a:lstStyle/>
                <a:p>
                  <a:pPr>
                    <a:defRPr lang="ca-ES" noProof="0"/>
                  </a:pPr>
                  <a:endParaRPr lang="es-E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E-3"/>
                  <c:y val="0.7809586600685900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764672"/>
        <c:axId val="118766208"/>
      </c:barChart>
      <c:catAx>
        <c:axId val="11876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766208"/>
        <c:crosses val="autoZero"/>
        <c:auto val="1"/>
        <c:lblAlgn val="ctr"/>
        <c:lblOffset val="100"/>
        <c:noMultiLvlLbl val="0"/>
      </c:catAx>
      <c:valAx>
        <c:axId val="118766208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764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84580604364199"/>
          <c:y val="3.1503577258165397E-2"/>
          <c:w val="0.83499840803540204"/>
          <c:h val="0.8397532831982880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65-69</c:v>
                </c:pt>
                <c:pt idx="1">
                  <c:v>70-74 </c:v>
                </c:pt>
                <c:pt idx="2">
                  <c:v>75-80</c:v>
                </c:pt>
                <c:pt idx="3">
                  <c:v>Més 80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60.1</c:v>
                </c:pt>
                <c:pt idx="1">
                  <c:v>57.9</c:v>
                </c:pt>
                <c:pt idx="2">
                  <c:v>48</c:v>
                </c:pt>
                <c:pt idx="3">
                  <c:v>25.5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790784"/>
        <c:axId val="118837632"/>
      </c:lineChart>
      <c:catAx>
        <c:axId val="118790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8837632"/>
        <c:crosses val="autoZero"/>
        <c:auto val="1"/>
        <c:lblAlgn val="ctr"/>
        <c:lblOffset val="100"/>
        <c:noMultiLvlLbl val="0"/>
      </c:catAx>
      <c:valAx>
        <c:axId val="11883763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8790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456522795762"/>
          <c:y val="4.4861391929187401E-2"/>
          <c:w val="0.87256816856226005"/>
          <c:h val="0.86555148594895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2316072844607902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48.7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Pobles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80287134472818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60.6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871936"/>
        <c:axId val="118873472"/>
      </c:barChart>
      <c:catAx>
        <c:axId val="11887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873472"/>
        <c:crosses val="autoZero"/>
        <c:auto val="1"/>
        <c:lblAlgn val="ctr"/>
        <c:lblOffset val="100"/>
        <c:noMultiLvlLbl val="0"/>
      </c:catAx>
      <c:valAx>
        <c:axId val="11887347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87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71578205502099"/>
          <c:y val="4.92464151968489E-2"/>
          <c:w val="0.86330890930300397"/>
          <c:h val="0.8154459417505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1E-3"/>
                  <c:y val="0.49093636610590502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48.9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Badia de 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5252512757824495"/>
                </c:manualLayout>
              </c:layout>
              <c:tx>
                <c:rich>
                  <a:bodyPr/>
                  <a:lstStyle/>
                  <a:p>
                    <a:pPr>
                      <a:defRPr lang="ca-ES" noProof="0"/>
                    </a:pPr>
                    <a:r>
                      <a:rPr lang="ca-ES" noProof="0" dirty="0"/>
                      <a:t>Badia </a:t>
                    </a:r>
                    <a:endParaRPr lang="ca-ES" noProof="0" dirty="0" smtClean="0"/>
                  </a:p>
                  <a:p>
                    <a:pPr>
                      <a:defRPr lang="ca-ES" noProof="0"/>
                    </a:pPr>
                    <a:r>
                      <a:rPr lang="ca-ES" noProof="0" dirty="0" smtClean="0"/>
                      <a:t>de </a:t>
                    </a:r>
                    <a:r>
                      <a:rPr lang="ca-ES" noProof="0" dirty="0"/>
                      <a:t>Palma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55.5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Llevant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1E-3"/>
                  <c:y val="0.6336071657255949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66.2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Nord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901E-3"/>
                  <c:y val="0.555177348312863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Hoja1!$E$2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Plà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2E-3"/>
                  <c:y val="0.62249185051516598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Hoja1!$F$2</c:f>
              <c:numCache>
                <c:formatCode>General</c:formatCode>
                <c:ptCount val="1"/>
                <c:pt idx="0">
                  <c:v>65.400000000000006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Raiguer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E-3"/>
                  <c:y val="0.619142800318218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Hoja1!$G$2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Sud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498E-3"/>
                  <c:y val="0.55708180530492701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Hoja1!$H$2</c:f>
              <c:numCache>
                <c:formatCode>General</c:formatCode>
                <c:ptCount val="1"/>
                <c:pt idx="0">
                  <c:v>56.9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Tramuntana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691358024691499E-2"/>
                  <c:y val="0.55390714438170596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Hoja1!$I$2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965760"/>
        <c:axId val="118967296"/>
      </c:barChart>
      <c:catAx>
        <c:axId val="11896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967296"/>
        <c:crosses val="autoZero"/>
        <c:auto val="1"/>
        <c:lblAlgn val="ctr"/>
        <c:lblOffset val="100"/>
        <c:noMultiLvlLbl val="0"/>
      </c:catAx>
      <c:valAx>
        <c:axId val="11896729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965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370103042675"/>
          <c:y val="4.4861391929187401E-2"/>
          <c:w val="0.87565458831535004"/>
          <c:h val="0.86274545328806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Domicili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7295653985682098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57.6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Residència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7283950617284E-3"/>
                  <c:y val="0.908104418882788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24.5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448128"/>
        <c:axId val="118449664"/>
      </c:barChart>
      <c:catAx>
        <c:axId val="11844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449664"/>
        <c:crosses val="autoZero"/>
        <c:auto val="1"/>
        <c:lblAlgn val="ctr"/>
        <c:lblOffset val="100"/>
        <c:noMultiLvlLbl val="0"/>
      </c:catAx>
      <c:valAx>
        <c:axId val="11844966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44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14788082045301"/>
          <c:y val="4.4861391929187401E-2"/>
          <c:w val="0.84787681053757602"/>
          <c:h val="0.85152132264448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Amb parella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2E-3"/>
                  <c:y val="0.83995958429178597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Sense parella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81395185952691196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467584"/>
        <c:axId val="117060352"/>
      </c:barChart>
      <c:catAx>
        <c:axId val="11846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060352"/>
        <c:crosses val="autoZero"/>
        <c:auto val="1"/>
        <c:lblAlgn val="ctr"/>
        <c:lblOffset val="100"/>
        <c:noMultiLvlLbl val="0"/>
      </c:catAx>
      <c:valAx>
        <c:axId val="11706035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46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740473413046"/>
          <c:y val="4.4861391929187401E-2"/>
          <c:w val="0.88028421794497902"/>
          <c:h val="0.86555148594895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Casat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2E-3"/>
                  <c:y val="0.82440134839811996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Vidu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5799E-3"/>
                  <c:y val="0.64165548856674304"/>
                </c:manualLayout>
              </c:layout>
              <c:spPr/>
              <c:txPr>
                <a:bodyPr/>
                <a:lstStyle/>
                <a:p>
                  <a:pPr>
                    <a:defRPr lang="ca-ES" noProof="0"/>
                  </a:pPr>
                  <a:endParaRPr lang="es-E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Solter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748118577195616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46.5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Divorciat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75826426331810604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Hoja1!$E$2</c:f>
              <c:numCache>
                <c:formatCode>General</c:formatCode>
                <c:ptCount val="1"/>
                <c:pt idx="0">
                  <c:v>44.8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301248"/>
        <c:axId val="119302784"/>
      </c:barChart>
      <c:catAx>
        <c:axId val="1193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302784"/>
        <c:crosses val="autoZero"/>
        <c:auto val="1"/>
        <c:lblAlgn val="ctr"/>
        <c:lblOffset val="100"/>
        <c:noMultiLvlLbl val="0"/>
      </c:catAx>
      <c:valAx>
        <c:axId val="1193027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30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97355886069798"/>
          <c:y val="3.08312286247149E-2"/>
          <c:w val="0.46982891027510598"/>
          <c:h val="0.77589852148592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Gens</c:v>
                </c:pt>
                <c:pt idx="1">
                  <c:v>Una mica</c:v>
                </c:pt>
                <c:pt idx="2">
                  <c:v>Bastant</c:v>
                </c:pt>
                <c:pt idx="3">
                  <c:v>Molt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19</c:v>
                </c:pt>
                <c:pt idx="1">
                  <c:v>74</c:v>
                </c:pt>
                <c:pt idx="2">
                  <c:v>191</c:v>
                </c:pt>
                <c:pt idx="3">
                  <c:v>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8641792"/>
        <c:axId val="118643328"/>
      </c:barChart>
      <c:catAx>
        <c:axId val="11864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8643328"/>
        <c:crosses val="autoZero"/>
        <c:auto val="1"/>
        <c:lblAlgn val="ctr"/>
        <c:lblOffset val="100"/>
        <c:noMultiLvlLbl val="0"/>
      </c:catAx>
      <c:valAx>
        <c:axId val="1186433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Nº de persones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64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71578205502099"/>
          <c:y val="4.92464151968489E-2"/>
          <c:w val="0.86330890930300397"/>
          <c:h val="0.8154459417505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2E-3"/>
                  <c:y val="0.694236907464540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2.96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Badia de Palma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85252512757824495"/>
                </c:manualLayout>
              </c:layout>
              <c:tx>
                <c:rich>
                  <a:bodyPr/>
                  <a:lstStyle/>
                  <a:p>
                    <a:pPr>
                      <a:defRPr lang="ca-ES" noProof="0"/>
                    </a:pPr>
                    <a:r>
                      <a:rPr lang="ca-ES" noProof="0" dirty="0"/>
                      <a:t>Badia </a:t>
                    </a:r>
                    <a:endParaRPr lang="ca-ES" noProof="0" dirty="0" smtClean="0"/>
                  </a:p>
                  <a:p>
                    <a:pPr>
                      <a:defRPr lang="ca-ES" noProof="0"/>
                    </a:pPr>
                    <a:r>
                      <a:rPr lang="ca-ES" noProof="0" dirty="0" smtClean="0"/>
                      <a:t>de </a:t>
                    </a:r>
                    <a:r>
                      <a:rPr lang="ca-ES" noProof="0" dirty="0"/>
                      <a:t>Palma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2.41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Llevant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1E-3"/>
                  <c:y val="0.57329636959854102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2.36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Nord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901E-3"/>
                  <c:y val="0.55517734831286303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Hoja1!$E$2</c:f>
              <c:numCache>
                <c:formatCode>General</c:formatCode>
                <c:ptCount val="1"/>
                <c:pt idx="0">
                  <c:v>2.25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Plà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65329496284222999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Hoja1!$F$2</c:f>
              <c:numCache>
                <c:formatCode>General</c:formatCode>
                <c:ptCount val="1"/>
                <c:pt idx="0">
                  <c:v>2.75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Raiguer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E-3"/>
                  <c:y val="0.59141999922385902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Hoja1!$G$2</c:f>
              <c:numCache>
                <c:formatCode>General</c:formatCode>
                <c:ptCount val="1"/>
                <c:pt idx="0">
                  <c:v>2.42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Sud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59404554009740596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Hoja1!$H$2</c:f>
              <c:numCache>
                <c:formatCode>General</c:formatCode>
                <c:ptCount val="1"/>
                <c:pt idx="0">
                  <c:v>2.4500000000000002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Tramuntana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901E-2"/>
                  <c:y val="0.61859368026854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Hoja1!$I$2</c:f>
              <c:numCache>
                <c:formatCode>General</c:formatCode>
                <c:ptCount val="1"/>
                <c:pt idx="0">
                  <c:v>2.57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390592"/>
        <c:axId val="119392128"/>
      </c:barChart>
      <c:catAx>
        <c:axId val="11939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392128"/>
        <c:crosses val="autoZero"/>
        <c:auto val="1"/>
        <c:lblAlgn val="ctr"/>
        <c:lblOffset val="100"/>
        <c:noMultiLvlLbl val="0"/>
      </c:catAx>
      <c:valAx>
        <c:axId val="119392128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39059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14788082045301"/>
          <c:y val="4.4861391929187401E-2"/>
          <c:w val="0.84787681053757602"/>
          <c:h val="0.85152132264448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Amb parella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2E-3"/>
                  <c:y val="0.83995958429178597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3.08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Sense parella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81395185952691196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2.86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061888"/>
        <c:axId val="119067776"/>
      </c:barChart>
      <c:catAx>
        <c:axId val="11906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067776"/>
        <c:crosses val="autoZero"/>
        <c:auto val="1"/>
        <c:lblAlgn val="ctr"/>
        <c:lblOffset val="100"/>
        <c:noMultiLvlLbl val="0"/>
      </c:catAx>
      <c:valAx>
        <c:axId val="119067776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06188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Hoja1!$A$2:$A$9</c:f>
              <c:strCache>
                <c:ptCount val="8"/>
                <c:pt idx="0">
                  <c:v>Palma</c:v>
                </c:pt>
                <c:pt idx="1">
                  <c:v>Badia Palma</c:v>
                </c:pt>
                <c:pt idx="2">
                  <c:v>Plà</c:v>
                </c:pt>
                <c:pt idx="3">
                  <c:v>Raiguer</c:v>
                </c:pt>
                <c:pt idx="4">
                  <c:v>Nord</c:v>
                </c:pt>
                <c:pt idx="5">
                  <c:v>Tramuntana</c:v>
                </c:pt>
                <c:pt idx="6">
                  <c:v>Sud</c:v>
                </c:pt>
                <c:pt idx="7">
                  <c:v>Llevant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183</c:v>
                </c:pt>
                <c:pt idx="1">
                  <c:v>29</c:v>
                </c:pt>
                <c:pt idx="2">
                  <c:v>24</c:v>
                </c:pt>
                <c:pt idx="3">
                  <c:v>46</c:v>
                </c:pt>
                <c:pt idx="4">
                  <c:v>10</c:v>
                </c:pt>
                <c:pt idx="5">
                  <c:v>30</c:v>
                </c:pt>
                <c:pt idx="6">
                  <c:v>37</c:v>
                </c:pt>
                <c:pt idx="7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99504228638101"/>
          <c:y val="4.4861391929187401E-2"/>
          <c:w val="0.85502964907164403"/>
          <c:h val="0.82346099603554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Ús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1E-3"/>
                  <c:y val="0.71556064422091004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2.4900000000000002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Satisfacció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9501E-17"/>
                  <c:y val="0.82810089256143204"/>
                </c:manualLayout>
              </c:layout>
              <c:spPr/>
              <c:txPr>
                <a:bodyPr/>
                <a:lstStyle/>
                <a:p>
                  <a:pPr>
                    <a:defRPr lang="ca-ES" noProof="0"/>
                  </a:pPr>
                  <a:endParaRPr lang="es-E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2.91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2E-3"/>
                  <c:y val="0.7809586600685900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110272"/>
        <c:axId val="119128448"/>
      </c:barChart>
      <c:catAx>
        <c:axId val="11911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128448"/>
        <c:crosses val="autoZero"/>
        <c:auto val="1"/>
        <c:lblAlgn val="ctr"/>
        <c:lblOffset val="100"/>
        <c:noMultiLvlLbl val="0"/>
      </c:catAx>
      <c:valAx>
        <c:axId val="119128448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110272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84580604364199"/>
          <c:y val="3.1503577258165397E-2"/>
          <c:w val="0.83499840803540304"/>
          <c:h val="0.8397532831982890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Ús</c:v>
                </c:pt>
              </c:strCache>
            </c:strRef>
          </c:tx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65-69</c:v>
                </c:pt>
                <c:pt idx="1">
                  <c:v>70-74 </c:v>
                </c:pt>
                <c:pt idx="2">
                  <c:v>75-80</c:v>
                </c:pt>
                <c:pt idx="3">
                  <c:v>Més 80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2.46</c:v>
                </c:pt>
                <c:pt idx="1">
                  <c:v>2.4700000000000002</c:v>
                </c:pt>
                <c:pt idx="2">
                  <c:v>2.48</c:v>
                </c:pt>
                <c:pt idx="3">
                  <c:v>2.68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Satisfaccció </c:v>
                </c:pt>
              </c:strCache>
            </c:strRef>
          </c:tx>
          <c:marker>
            <c:symbol val="none"/>
          </c:marker>
          <c:cat>
            <c:strRef>
              <c:f>Hoja1!$A$2:$A$5</c:f>
              <c:strCache>
                <c:ptCount val="4"/>
                <c:pt idx="0">
                  <c:v>65-69</c:v>
                </c:pt>
                <c:pt idx="1">
                  <c:v>70-74 </c:v>
                </c:pt>
                <c:pt idx="2">
                  <c:v>75-80</c:v>
                </c:pt>
                <c:pt idx="3">
                  <c:v>Més 80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2.99</c:v>
                </c:pt>
                <c:pt idx="1">
                  <c:v>3.2</c:v>
                </c:pt>
                <c:pt idx="2">
                  <c:v>3.2</c:v>
                </c:pt>
                <c:pt idx="3">
                  <c:v>2.9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66080"/>
        <c:axId val="119167616"/>
      </c:lineChart>
      <c:catAx>
        <c:axId val="1191660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9167616"/>
        <c:crosses val="autoZero"/>
        <c:auto val="1"/>
        <c:lblAlgn val="ctr"/>
        <c:lblOffset val="100"/>
        <c:noMultiLvlLbl val="0"/>
      </c:catAx>
      <c:valAx>
        <c:axId val="119167616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9166080"/>
        <c:crosses val="autoZero"/>
        <c:crossBetween val="between"/>
        <c:majorUnit val="1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Palma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Ús</c:v>
                </c:pt>
                <c:pt idx="1">
                  <c:v>Satisfacció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2.48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Badia de Palma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Ús</c:v>
                </c:pt>
                <c:pt idx="1">
                  <c:v>Satisfacció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2.41</c:v>
                </c:pt>
                <c:pt idx="1">
                  <c:v>2.91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Llevant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Ús</c:v>
                </c:pt>
                <c:pt idx="1">
                  <c:v>Satisfacció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2.36</c:v>
                </c:pt>
                <c:pt idx="1">
                  <c:v>3.32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Nord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Ús</c:v>
                </c:pt>
                <c:pt idx="1">
                  <c:v>Satisfacció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2.25</c:v>
                </c:pt>
                <c:pt idx="1">
                  <c:v>2.75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Plà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Ús</c:v>
                </c:pt>
                <c:pt idx="1">
                  <c:v>Satisfacció</c:v>
                </c:pt>
              </c:strCache>
            </c:strRef>
          </c:cat>
          <c:val>
            <c:numRef>
              <c:f>Hoja1!$F$2:$F$3</c:f>
              <c:numCache>
                <c:formatCode>General</c:formatCode>
                <c:ptCount val="2"/>
                <c:pt idx="0">
                  <c:v>2.75</c:v>
                </c:pt>
                <c:pt idx="1">
                  <c:v>3.79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Raiguer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Ús</c:v>
                </c:pt>
                <c:pt idx="1">
                  <c:v>Satisfacció</c:v>
                </c:pt>
              </c:strCache>
            </c:strRef>
          </c:cat>
          <c:val>
            <c:numRef>
              <c:f>Hoja1!$G$2:$G$3</c:f>
              <c:numCache>
                <c:formatCode>General</c:formatCode>
                <c:ptCount val="2"/>
                <c:pt idx="0">
                  <c:v>2.42</c:v>
                </c:pt>
                <c:pt idx="1">
                  <c:v>2.97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Sud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Ús</c:v>
                </c:pt>
                <c:pt idx="1">
                  <c:v>Satisfacció</c:v>
                </c:pt>
              </c:strCache>
            </c:strRef>
          </c:cat>
          <c:val>
            <c:numRef>
              <c:f>Hoja1!$H$2:$H$3</c:f>
              <c:numCache>
                <c:formatCode>General</c:formatCode>
                <c:ptCount val="2"/>
                <c:pt idx="0">
                  <c:v>2.4500000000000002</c:v>
                </c:pt>
                <c:pt idx="1">
                  <c:v>2.91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Tramuntana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Ús</c:v>
                </c:pt>
                <c:pt idx="1">
                  <c:v>Satisfacció</c:v>
                </c:pt>
              </c:strCache>
            </c:strRef>
          </c:cat>
          <c:val>
            <c:numRef>
              <c:f>Hoja1!$I$2:$I$3</c:f>
              <c:numCache>
                <c:formatCode>General</c:formatCode>
                <c:ptCount val="2"/>
                <c:pt idx="0">
                  <c:v>2.57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59904"/>
        <c:axId val="119261440"/>
      </c:barChart>
      <c:catAx>
        <c:axId val="11925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9261440"/>
        <c:crosses val="autoZero"/>
        <c:auto val="1"/>
        <c:lblAlgn val="ctr"/>
        <c:lblOffset val="100"/>
        <c:noMultiLvlLbl val="0"/>
      </c:catAx>
      <c:valAx>
        <c:axId val="119261440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9259904"/>
        <c:crosses val="autoZero"/>
        <c:crossBetween val="between"/>
        <c:majorUnit val="1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Domicili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Ús</c:v>
                </c:pt>
                <c:pt idx="1">
                  <c:v>Satisfacció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2.4700000000000002</c:v>
                </c:pt>
                <c:pt idx="1">
                  <c:v>3.11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Residència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Ús</c:v>
                </c:pt>
                <c:pt idx="1">
                  <c:v>Satisfacció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2.64</c:v>
                </c:pt>
                <c:pt idx="1">
                  <c:v>2.94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688576"/>
        <c:axId val="119690368"/>
      </c:barChart>
      <c:catAx>
        <c:axId val="11968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9690368"/>
        <c:crosses val="autoZero"/>
        <c:auto val="1"/>
        <c:lblAlgn val="ctr"/>
        <c:lblOffset val="100"/>
        <c:noMultiLvlLbl val="0"/>
      </c:catAx>
      <c:valAx>
        <c:axId val="119690368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9688576"/>
        <c:crosses val="autoZero"/>
        <c:crossBetween val="between"/>
        <c:majorUnit val="1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Amb parella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Ús</c:v>
                </c:pt>
                <c:pt idx="1">
                  <c:v>Satisfacció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2.38</c:v>
                </c:pt>
                <c:pt idx="1">
                  <c:v>2.97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Sense parella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Ús</c:v>
                </c:pt>
                <c:pt idx="1">
                  <c:v>Satisfacció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2.61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491200"/>
        <c:axId val="119492992"/>
      </c:barChart>
      <c:catAx>
        <c:axId val="1194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9492992"/>
        <c:crosses val="autoZero"/>
        <c:auto val="1"/>
        <c:lblAlgn val="ctr"/>
        <c:lblOffset val="100"/>
        <c:noMultiLvlLbl val="0"/>
      </c:catAx>
      <c:valAx>
        <c:axId val="119492992"/>
        <c:scaling>
          <c:orientation val="minMax"/>
          <c:max val="4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9491200"/>
        <c:crosses val="autoZero"/>
        <c:crossBetween val="between"/>
        <c:majorUnit val="1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97355886069798"/>
          <c:y val="3.08312286247149E-2"/>
          <c:w val="0.46982891027510598"/>
          <c:h val="0.77589852148592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Baja</c:v>
                </c:pt>
                <c:pt idx="1">
                  <c:v>Media</c:v>
                </c:pt>
                <c:pt idx="2">
                  <c:v>Alta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46</c:v>
                </c:pt>
                <c:pt idx="1">
                  <c:v>175</c:v>
                </c:pt>
                <c:pt idx="2">
                  <c:v>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9548928"/>
        <c:axId val="119550720"/>
      </c:barChart>
      <c:catAx>
        <c:axId val="1195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9550720"/>
        <c:crosses val="autoZero"/>
        <c:auto val="1"/>
        <c:lblAlgn val="ctr"/>
        <c:lblOffset val="100"/>
        <c:noMultiLvlLbl val="0"/>
      </c:catAx>
      <c:valAx>
        <c:axId val="1195507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Nº de persones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954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strRef>
              <c:f>Hoja1!$A$2:$A$10</c:f>
              <c:strCache>
                <c:ptCount val="9"/>
                <c:pt idx="0">
                  <c:v>Salut</c:v>
                </c:pt>
                <c:pt idx="1">
                  <c:v>Relacions socials</c:v>
                </c:pt>
                <c:pt idx="2">
                  <c:v>Autosuficiència</c:v>
                </c:pt>
                <c:pt idx="3">
                  <c:v>Actiu</c:v>
                </c:pt>
                <c:pt idx="4">
                  <c:v>Vivenda</c:v>
                </c:pt>
                <c:pt idx="5">
                  <c:v>Satisfet vida</c:v>
                </c:pt>
                <c:pt idx="6">
                  <c:v>Aprendre</c:v>
                </c:pt>
                <c:pt idx="7">
                  <c:v>Ingressos</c:v>
                </c:pt>
                <c:pt idx="8">
                  <c:v>Serveis socials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369</c:v>
                </c:pt>
                <c:pt idx="1">
                  <c:v>228</c:v>
                </c:pt>
                <c:pt idx="2">
                  <c:v>293</c:v>
                </c:pt>
                <c:pt idx="3">
                  <c:v>80</c:v>
                </c:pt>
                <c:pt idx="4">
                  <c:v>36</c:v>
                </c:pt>
                <c:pt idx="5">
                  <c:v>67</c:v>
                </c:pt>
                <c:pt idx="6">
                  <c:v>13</c:v>
                </c:pt>
                <c:pt idx="7">
                  <c:v>55</c:v>
                </c:pt>
                <c:pt idx="8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79776"/>
        <c:axId val="119581312"/>
      </c:barChart>
      <c:catAx>
        <c:axId val="11957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19581312"/>
        <c:crosses val="autoZero"/>
        <c:auto val="1"/>
        <c:lblAlgn val="ctr"/>
        <c:lblOffset val="100"/>
        <c:noMultiLvlLbl val="0"/>
      </c:catAx>
      <c:valAx>
        <c:axId val="1195813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 dirty="0" smtClean="0"/>
                  <a:t>Nº</a:t>
                </a:r>
                <a:r>
                  <a:rPr lang="es-ES" baseline="0" dirty="0" smtClean="0"/>
                  <a:t> de </a:t>
                </a:r>
                <a:r>
                  <a:rPr lang="es-ES" baseline="0" dirty="0" err="1" smtClean="0"/>
                  <a:t>vots</a:t>
                </a:r>
                <a:endParaRPr lang="es-E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957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0"/>
              <c:layout>
                <c:manualLayout>
                  <c:x val="1.5857809441072301E-3"/>
                  <c:y val="6.1362320829270697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5.8482949896959999E-2"/>
                  <c:y val="0.1002977280479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Fins 300 €</c:v>
                </c:pt>
                <c:pt idx="1">
                  <c:v>301-450 €</c:v>
                </c:pt>
                <c:pt idx="2">
                  <c:v>451-600 €</c:v>
                </c:pt>
                <c:pt idx="3">
                  <c:v>601-900 €</c:v>
                </c:pt>
                <c:pt idx="4">
                  <c:v>901-1200 €</c:v>
                </c:pt>
                <c:pt idx="5">
                  <c:v>1201-1600 €</c:v>
                </c:pt>
                <c:pt idx="6">
                  <c:v>1601-2100 €</c:v>
                </c:pt>
                <c:pt idx="7">
                  <c:v>2101-2700 €</c:v>
                </c:pt>
                <c:pt idx="8">
                  <c:v>Més de 2700 €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12</c:v>
                </c:pt>
                <c:pt idx="1">
                  <c:v>31</c:v>
                </c:pt>
                <c:pt idx="2">
                  <c:v>45</c:v>
                </c:pt>
                <c:pt idx="3">
                  <c:v>76</c:v>
                </c:pt>
                <c:pt idx="4">
                  <c:v>60</c:v>
                </c:pt>
                <c:pt idx="5">
                  <c:v>45</c:v>
                </c:pt>
                <c:pt idx="6">
                  <c:v>37</c:v>
                </c:pt>
                <c:pt idx="7">
                  <c:v>35</c:v>
                </c:pt>
                <c:pt idx="8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 lang="ca-ES" noProof="0"/>
                    </a:pPr>
                    <a:r>
                      <a:rPr lang="ca-ES" noProof="0" smtClean="0"/>
                      <a:t>No</a:t>
                    </a:r>
                    <a:r>
                      <a:rPr lang="ca-ES" baseline="0" noProof="0" smtClean="0"/>
                      <a:t> </a:t>
                    </a:r>
                    <a:r>
                      <a:rPr lang="ca-ES" noProof="0" smtClean="0"/>
                      <a:t>sap </a:t>
                    </a:r>
                    <a:r>
                      <a:rPr lang="ca-ES" noProof="0"/>
                      <a:t>llegir
4%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7888038300768"/>
                  <c:y val="0.20220713249312899"/>
                </c:manualLayout>
              </c:layout>
              <c:tx>
                <c:rich>
                  <a:bodyPr/>
                  <a:lstStyle/>
                  <a:p>
                    <a:pPr>
                      <a:defRPr lang="ca-ES" noProof="0"/>
                    </a:pPr>
                    <a:r>
                      <a:rPr lang="ca-ES" noProof="0" smtClean="0"/>
                      <a:t>Només sap </a:t>
                    </a:r>
                    <a:r>
                      <a:rPr lang="ca-ES" noProof="0"/>
                      <a:t>llegir
23%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Hoja1!$A$2:$A$6</c:f>
              <c:strCache>
                <c:ptCount val="5"/>
                <c:pt idx="0">
                  <c:v>No sap llegir</c:v>
                </c:pt>
                <c:pt idx="1">
                  <c:v>Sap llegir</c:v>
                </c:pt>
                <c:pt idx="2">
                  <c:v>Primaris</c:v>
                </c:pt>
                <c:pt idx="3">
                  <c:v>Secundaris</c:v>
                </c:pt>
                <c:pt idx="4">
                  <c:v>Universitaris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14</c:v>
                </c:pt>
                <c:pt idx="1">
                  <c:v>93</c:v>
                </c:pt>
                <c:pt idx="2">
                  <c:v>120</c:v>
                </c:pt>
                <c:pt idx="3">
                  <c:v>141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ca-ES" sz="1800" noProof="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962695635267904E-2"/>
          <c:y val="4.4861391929187401E-2"/>
          <c:w val="0.90806199572275403"/>
          <c:h val="0.83749115934001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Salut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6302E-3"/>
                  <c:y val="0.82087966693497305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Integració social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7283950617284E-3"/>
                  <c:y val="0.85662101082134401"/>
                </c:manualLayout>
              </c:layout>
              <c:tx>
                <c:rich>
                  <a:bodyPr/>
                  <a:lstStyle/>
                  <a:p>
                    <a:pPr>
                      <a:defRPr lang="ca-ES" sz="1600" noProof="0"/>
                    </a:pPr>
                    <a:r>
                      <a:rPr lang="ca-ES" sz="1600" noProof="0" dirty="0" smtClean="0"/>
                      <a:t>Integració </a:t>
                    </a:r>
                  </a:p>
                  <a:p>
                    <a:pPr>
                      <a:defRPr lang="ca-ES" sz="1600" noProof="0"/>
                    </a:pPr>
                    <a:r>
                      <a:rPr lang="ca-ES" sz="1600" noProof="0" dirty="0" smtClean="0"/>
                      <a:t>social</a:t>
                    </a:r>
                    <a:endParaRPr lang="ca-ES" sz="1600" noProof="0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lang="ca-ES" noProof="0"/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87.5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Habilitats funcionals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2E-3"/>
                  <c:y val="0.792570553493257"/>
                </c:manualLayout>
              </c:layout>
              <c:tx>
                <c:rich>
                  <a:bodyPr/>
                  <a:lstStyle/>
                  <a:p>
                    <a:r>
                      <a:rPr lang="ca-ES" noProof="0" dirty="0" smtClean="0"/>
                      <a:t>Habilitats funcionals</a:t>
                    </a:r>
                    <a:endParaRPr lang="ca-ES" noProof="0" dirty="0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79.7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Activitats i oci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1E-3"/>
                  <c:y val="0.65496006043354804"/>
                </c:manualLayout>
              </c:layout>
              <c:tx>
                <c:rich>
                  <a:bodyPr/>
                  <a:lstStyle/>
                  <a:p>
                    <a:r>
                      <a:rPr lang="ca-ES" sz="1600" noProof="0" dirty="0" smtClean="0"/>
                      <a:t>A</a:t>
                    </a:r>
                    <a:r>
                      <a:rPr lang="ca-ES" noProof="0" dirty="0" smtClean="0"/>
                      <a:t>ctivitats </a:t>
                    </a:r>
                  </a:p>
                  <a:p>
                    <a:r>
                      <a:rPr lang="ca-ES" noProof="0" dirty="0" smtClean="0"/>
                      <a:t>i oci</a:t>
                    </a:r>
                    <a:endParaRPr lang="ca-ES" noProof="0" dirty="0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lang="ca-ES" sz="1600" noProof="0"/>
                </a:pPr>
                <a:endParaRPr lang="es-ES"/>
              </a:p>
            </c:txPr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Hoja1!$E$2</c:f>
              <c:numCache>
                <c:formatCode>General</c:formatCode>
                <c:ptCount val="1"/>
                <c:pt idx="0">
                  <c:v>64.3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Qualitat ambiental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56924658906844805"/>
                </c:manualLayout>
              </c:layout>
              <c:tx>
                <c:rich>
                  <a:bodyPr/>
                  <a:lstStyle/>
                  <a:p>
                    <a:r>
                      <a:rPr lang="es-ES" smtClean="0"/>
                      <a:t>Qualitat</a:t>
                    </a:r>
                  </a:p>
                  <a:p>
                    <a:r>
                      <a:rPr lang="es-ES" smtClean="0"/>
                      <a:t> </a:t>
                    </a:r>
                    <a:r>
                      <a:rPr lang="es-ES" dirty="0"/>
                      <a:t>ambiental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Hoja1!$F$2</c:f>
              <c:numCache>
                <c:formatCode>General</c:formatCode>
                <c:ptCount val="1"/>
                <c:pt idx="0">
                  <c:v>54.3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Satisfacció amb la vida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9E-3"/>
                  <c:y val="0.6146747112161550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ca-ES" sz="1600" noProof="0" dirty="0" smtClean="0"/>
                      <a:t>Satisfacció </a:t>
                    </a:r>
                  </a:p>
                  <a:p>
                    <a:pPr>
                      <a:defRPr sz="1600"/>
                    </a:pPr>
                    <a:r>
                      <a:rPr lang="ca-ES" sz="1600" noProof="0" dirty="0" smtClean="0"/>
                      <a:t>vida</a:t>
                    </a:r>
                    <a:endParaRPr lang="ca-ES" sz="1600" noProof="0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Hoja1!$G$2</c:f>
              <c:numCache>
                <c:formatCode>General</c:formatCode>
                <c:ptCount val="1"/>
                <c:pt idx="0">
                  <c:v>59.6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Educació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4E-3"/>
                  <c:y val="0.69353107835835204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Hoja1!$H$2</c:f>
              <c:numCache>
                <c:formatCode>General</c:formatCode>
                <c:ptCount val="1"/>
                <c:pt idx="0">
                  <c:v>68.8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Ingressos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58063575386397E-3"/>
                  <c:y val="0.63861834486936797"/>
                </c:manualLayout>
              </c:layout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dLblPos val="inBase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Hoja1!$I$2</c:f>
              <c:numCache>
                <c:formatCode>General</c:formatCode>
                <c:ptCount val="1"/>
                <c:pt idx="0">
                  <c:v>67.5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314496"/>
        <c:axId val="116316032"/>
      </c:barChart>
      <c:catAx>
        <c:axId val="11631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316032"/>
        <c:crosses val="autoZero"/>
        <c:auto val="1"/>
        <c:lblAlgn val="ctr"/>
        <c:lblOffset val="100"/>
        <c:noMultiLvlLbl val="0"/>
      </c:catAx>
      <c:valAx>
        <c:axId val="11631603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31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97355886069798"/>
          <c:y val="3.0831228624714799E-2"/>
          <c:w val="0.46982891027510498"/>
          <c:h val="0.77589852148592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cat>
            <c:numRef>
              <c:f>Hoja1!$A$2:$A$11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cat>
          <c:val>
            <c:numRef>
              <c:f>Hoja1!$B$2:$B$11</c:f>
              <c:numCache>
                <c:formatCode>General</c:formatCode>
                <c:ptCount val="10"/>
                <c:pt idx="0">
                  <c:v>15</c:v>
                </c:pt>
                <c:pt idx="1">
                  <c:v>7</c:v>
                </c:pt>
                <c:pt idx="2">
                  <c:v>5</c:v>
                </c:pt>
                <c:pt idx="3">
                  <c:v>13</c:v>
                </c:pt>
                <c:pt idx="4">
                  <c:v>6</c:v>
                </c:pt>
                <c:pt idx="5">
                  <c:v>6</c:v>
                </c:pt>
                <c:pt idx="6">
                  <c:v>12</c:v>
                </c:pt>
                <c:pt idx="7">
                  <c:v>25</c:v>
                </c:pt>
                <c:pt idx="8">
                  <c:v>50</c:v>
                </c:pt>
                <c:pt idx="9">
                  <c:v>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16009984"/>
        <c:axId val="116053120"/>
      </c:barChart>
      <c:catAx>
        <c:axId val="116009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Percentil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6053120"/>
        <c:crosses val="autoZero"/>
        <c:auto val="1"/>
        <c:lblAlgn val="ctr"/>
        <c:lblOffset val="100"/>
        <c:noMultiLvlLbl val="0"/>
      </c:catAx>
      <c:valAx>
        <c:axId val="1160531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Nº de persones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600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9D67B-F942-4F71-85DE-42F5503A00A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F9A9F4-B907-49C3-9D04-F4627319C8D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ca-ES" sz="1300" b="1" noProof="0" smtClean="0"/>
            <a:t>Qualitat vida</a:t>
          </a:r>
          <a:endParaRPr lang="ca-ES" sz="1300" b="1" noProof="0"/>
        </a:p>
      </dgm:t>
    </dgm:pt>
    <dgm:pt modelId="{3BEFEF88-90F4-4511-ACFE-CE5D465F94E4}" type="parTrans" cxnId="{61121351-0198-46A7-AE28-DB9A5E435FD7}">
      <dgm:prSet/>
      <dgm:spPr/>
      <dgm:t>
        <a:bodyPr/>
        <a:lstStyle/>
        <a:p>
          <a:endParaRPr lang="ca-ES" noProof="0"/>
        </a:p>
      </dgm:t>
    </dgm:pt>
    <dgm:pt modelId="{4FB21781-7A09-4195-BC65-405A69720096}" type="sibTrans" cxnId="{61121351-0198-46A7-AE28-DB9A5E435FD7}">
      <dgm:prSet/>
      <dgm:spPr/>
      <dgm:t>
        <a:bodyPr/>
        <a:lstStyle/>
        <a:p>
          <a:endParaRPr lang="ca-ES" noProof="0"/>
        </a:p>
      </dgm:t>
    </dgm:pt>
    <dgm:pt modelId="{9D4123DD-DE4B-488C-867A-004B1AA53031}">
      <dgm:prSet phldrT="[Texto]" custT="1"/>
      <dgm:spPr/>
      <dgm:t>
        <a:bodyPr/>
        <a:lstStyle/>
        <a:p>
          <a:r>
            <a:rPr lang="ca-ES" sz="1600" b="1" noProof="0" dirty="0" smtClean="0"/>
            <a:t>Nivell activitat</a:t>
          </a:r>
          <a:endParaRPr lang="ca-ES" sz="1600" b="1" noProof="0" dirty="0"/>
        </a:p>
      </dgm:t>
    </dgm:pt>
    <dgm:pt modelId="{C3AA21B8-85EB-4CBA-BD91-504D8661430D}" type="parTrans" cxnId="{83E8C39F-2518-41DE-83C2-091DD862435A}">
      <dgm:prSet/>
      <dgm:spPr/>
      <dgm:t>
        <a:bodyPr/>
        <a:lstStyle/>
        <a:p>
          <a:endParaRPr lang="ca-ES" noProof="0"/>
        </a:p>
      </dgm:t>
    </dgm:pt>
    <dgm:pt modelId="{B4DFF23D-54FB-4C6D-B8FE-F9B0FD5BFBD6}" type="sibTrans" cxnId="{83E8C39F-2518-41DE-83C2-091DD862435A}">
      <dgm:prSet/>
      <dgm:spPr/>
      <dgm:t>
        <a:bodyPr/>
        <a:lstStyle/>
        <a:p>
          <a:endParaRPr lang="ca-ES" noProof="0"/>
        </a:p>
      </dgm:t>
    </dgm:pt>
    <dgm:pt modelId="{2F14BC60-75A1-47E1-BF7D-71CE942F5A76}">
      <dgm:prSet phldrT="[Texto]" custT="1"/>
      <dgm:spPr/>
      <dgm:t>
        <a:bodyPr/>
        <a:lstStyle/>
        <a:p>
          <a:r>
            <a:rPr lang="ca-ES" sz="1000" b="1" noProof="0" smtClean="0"/>
            <a:t>Satisfacio activitats</a:t>
          </a:r>
          <a:endParaRPr lang="ca-ES" sz="1000" b="1" noProof="0"/>
        </a:p>
      </dgm:t>
    </dgm:pt>
    <dgm:pt modelId="{ED4DFABC-9575-4260-B6E9-86035516AEC7}" type="parTrans" cxnId="{71A2B90F-6594-49D7-901C-DFA4CC9DCEF9}">
      <dgm:prSet/>
      <dgm:spPr/>
      <dgm:t>
        <a:bodyPr/>
        <a:lstStyle/>
        <a:p>
          <a:endParaRPr lang="ca-ES" noProof="0"/>
        </a:p>
      </dgm:t>
    </dgm:pt>
    <dgm:pt modelId="{34163811-087E-42B8-9B13-D87B0752E582}" type="sibTrans" cxnId="{71A2B90F-6594-49D7-901C-DFA4CC9DCEF9}">
      <dgm:prSet/>
      <dgm:spPr/>
      <dgm:t>
        <a:bodyPr/>
        <a:lstStyle/>
        <a:p>
          <a:endParaRPr lang="ca-ES" noProof="0"/>
        </a:p>
      </dgm:t>
    </dgm:pt>
    <dgm:pt modelId="{D3C0DD6F-0863-4896-9CA6-EE58F17D59A5}">
      <dgm:prSet phldrT="[Texto]" custT="1"/>
      <dgm:spPr/>
      <dgm:t>
        <a:bodyPr/>
        <a:lstStyle/>
        <a:p>
          <a:r>
            <a:rPr lang="ca-ES" sz="1100" b="1" noProof="0" dirty="0" smtClean="0"/>
            <a:t>Satisfacció relacions</a:t>
          </a:r>
          <a:endParaRPr lang="ca-ES" sz="1100" b="1" noProof="0" dirty="0"/>
        </a:p>
      </dgm:t>
    </dgm:pt>
    <dgm:pt modelId="{9696BCF3-59C4-4466-B0DB-81E60AEAB5F5}" type="parTrans" cxnId="{17CC2BB3-736C-4974-A88B-51796899A016}">
      <dgm:prSet/>
      <dgm:spPr/>
      <dgm:t>
        <a:bodyPr/>
        <a:lstStyle/>
        <a:p>
          <a:endParaRPr lang="ca-ES" noProof="0"/>
        </a:p>
      </dgm:t>
    </dgm:pt>
    <dgm:pt modelId="{0615605D-30C8-410E-A562-7E575768BED6}" type="sibTrans" cxnId="{17CC2BB3-736C-4974-A88B-51796899A016}">
      <dgm:prSet/>
      <dgm:spPr/>
      <dgm:t>
        <a:bodyPr/>
        <a:lstStyle/>
        <a:p>
          <a:endParaRPr lang="ca-ES" noProof="0"/>
        </a:p>
      </dgm:t>
    </dgm:pt>
    <dgm:pt modelId="{4AE0D174-7471-4042-AAD2-07B4DC27430B}">
      <dgm:prSet phldrT="[Texto]" custT="1"/>
      <dgm:spPr/>
      <dgm:t>
        <a:bodyPr/>
        <a:lstStyle/>
        <a:p>
          <a:r>
            <a:rPr lang="ca-ES" sz="1400" b="1" noProof="0" smtClean="0"/>
            <a:t>Salut subjectiva</a:t>
          </a:r>
          <a:endParaRPr lang="ca-ES" sz="1400" b="1" noProof="0"/>
        </a:p>
      </dgm:t>
    </dgm:pt>
    <dgm:pt modelId="{22566DD2-F1E1-4CD7-AF21-7BF563828B2B}" type="parTrans" cxnId="{57015835-B7F9-4472-A0FE-83CECC649C30}">
      <dgm:prSet/>
      <dgm:spPr/>
      <dgm:t>
        <a:bodyPr/>
        <a:lstStyle/>
        <a:p>
          <a:endParaRPr lang="ca-ES" noProof="0"/>
        </a:p>
      </dgm:t>
    </dgm:pt>
    <dgm:pt modelId="{00840DC9-ABA3-4818-9127-FEFCE4A8DCEC}" type="sibTrans" cxnId="{57015835-B7F9-4472-A0FE-83CECC649C30}">
      <dgm:prSet/>
      <dgm:spPr/>
      <dgm:t>
        <a:bodyPr/>
        <a:lstStyle/>
        <a:p>
          <a:endParaRPr lang="ca-ES" noProof="0"/>
        </a:p>
      </dgm:t>
    </dgm:pt>
    <dgm:pt modelId="{8AA6B7CD-018C-457D-8A08-77DDBDDFE519}">
      <dgm:prSet/>
      <dgm:spPr/>
      <dgm:t>
        <a:bodyPr/>
        <a:lstStyle/>
        <a:p>
          <a:endParaRPr lang="ca-ES" noProof="0"/>
        </a:p>
      </dgm:t>
    </dgm:pt>
    <dgm:pt modelId="{4A4E0492-E5F0-4AA8-B5EC-A51025BAD24C}" type="parTrans" cxnId="{766041CB-3545-43A4-8244-3CE0357E3A8F}">
      <dgm:prSet custFlipVert="1" custFlipHor="1" custScaleX="119313" custScaleY="78650"/>
      <dgm:spPr/>
      <dgm:t>
        <a:bodyPr/>
        <a:lstStyle/>
        <a:p>
          <a:endParaRPr lang="ca-ES" noProof="0"/>
        </a:p>
      </dgm:t>
    </dgm:pt>
    <dgm:pt modelId="{8246E563-CCAD-4C68-B7D5-3F6BBA722071}" type="sibTrans" cxnId="{766041CB-3545-43A4-8244-3CE0357E3A8F}">
      <dgm:prSet/>
      <dgm:spPr/>
      <dgm:t>
        <a:bodyPr/>
        <a:lstStyle/>
        <a:p>
          <a:endParaRPr lang="ca-ES" noProof="0"/>
        </a:p>
      </dgm:t>
    </dgm:pt>
    <dgm:pt modelId="{3642758B-FEBC-4535-A654-27C90DC85D4C}" type="pres">
      <dgm:prSet presAssocID="{59F9D67B-F942-4F71-85DE-42F5503A00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597D26-AEA8-426E-AD78-BCD5A34B9E53}" type="pres">
      <dgm:prSet presAssocID="{0FF9A9F4-B907-49C3-9D04-F4627319C8D3}" presName="centerShape" presStyleLbl="node0" presStyleIdx="0" presStyleCnt="1"/>
      <dgm:spPr/>
      <dgm:t>
        <a:bodyPr/>
        <a:lstStyle/>
        <a:p>
          <a:endParaRPr lang="es-ES"/>
        </a:p>
      </dgm:t>
    </dgm:pt>
    <dgm:pt modelId="{8B2BD529-CB13-4178-846C-FEECE758A438}" type="pres">
      <dgm:prSet presAssocID="{C3AA21B8-85EB-4CBA-BD91-504D8661430D}" presName="parTrans" presStyleLbl="sibTrans2D1" presStyleIdx="0" presStyleCnt="4" custFlipVert="1" custFlipHor="1" custScaleX="108028" custScaleY="78650"/>
      <dgm:spPr/>
      <dgm:t>
        <a:bodyPr/>
        <a:lstStyle/>
        <a:p>
          <a:endParaRPr lang="es-ES"/>
        </a:p>
      </dgm:t>
    </dgm:pt>
    <dgm:pt modelId="{25749583-216B-498C-BE0C-374E37E5B409}" type="pres">
      <dgm:prSet presAssocID="{C3AA21B8-85EB-4CBA-BD91-504D8661430D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AFFE972B-DC7A-41CB-977C-DE61C9F35C0D}" type="pres">
      <dgm:prSet presAssocID="{9D4123DD-DE4B-488C-867A-004B1AA53031}" presName="node" presStyleLbl="node1" presStyleIdx="0" presStyleCnt="4" custScaleX="161857" custScaleY="1476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ACAC10-1866-4FFE-BA5C-99F65F19B21D}" type="pres">
      <dgm:prSet presAssocID="{ED4DFABC-9575-4260-B6E9-86035516AEC7}" presName="parTrans" presStyleLbl="sibTrans2D1" presStyleIdx="1" presStyleCnt="4" custFlipHor="1" custScaleX="133287" custScaleY="78650"/>
      <dgm:spPr/>
      <dgm:t>
        <a:bodyPr/>
        <a:lstStyle/>
        <a:p>
          <a:endParaRPr lang="es-ES"/>
        </a:p>
      </dgm:t>
    </dgm:pt>
    <dgm:pt modelId="{A0681712-DBB0-4BC3-8F5C-065E952764D4}" type="pres">
      <dgm:prSet presAssocID="{ED4DFABC-9575-4260-B6E9-86035516AEC7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3E71DA38-FE35-4543-8F5C-43CEE7940245}" type="pres">
      <dgm:prSet presAssocID="{2F14BC60-75A1-47E1-BF7D-71CE942F5A76}" presName="node" presStyleLbl="node1" presStyleIdx="1" presStyleCnt="4" custScaleX="64537" custScaleY="65563" custRadScaleRad="71023" custRadScaleInc="-93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5D1B13-7A5A-400A-AF5D-36F95DA0C8EB}" type="pres">
      <dgm:prSet presAssocID="{9696BCF3-59C4-4466-B0DB-81E60AEAB5F5}" presName="parTrans" presStyleLbl="sibTrans2D1" presStyleIdx="2" presStyleCnt="4" custAng="10800000" custFlipHor="0" custScaleX="110895" custScaleY="99623"/>
      <dgm:spPr/>
      <dgm:t>
        <a:bodyPr/>
        <a:lstStyle/>
        <a:p>
          <a:endParaRPr lang="es-ES"/>
        </a:p>
      </dgm:t>
    </dgm:pt>
    <dgm:pt modelId="{87B74C6F-1049-4F8A-9538-3FDC4222C6BC}" type="pres">
      <dgm:prSet presAssocID="{9696BCF3-59C4-4466-B0DB-81E60AEAB5F5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F748A8B8-EE45-472C-B56B-B3C5E9421C53}" type="pres">
      <dgm:prSet presAssocID="{D3C0DD6F-0863-4896-9CA6-EE58F17D59A5}" presName="node" presStyleLbl="node1" presStyleIdx="2" presStyleCnt="4" custScaleX="86452" custScaleY="81615" custRadScaleRad="86775" custRadScaleInc="-19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CD50AF-B79E-4818-9861-1FF74B6976C6}" type="pres">
      <dgm:prSet presAssocID="{22566DD2-F1E1-4CD7-AF21-7BF563828B2B}" presName="parTrans" presStyleLbl="sibTrans2D1" presStyleIdx="3" presStyleCnt="4" custFlipVert="1" custFlipHor="1" custScaleX="119313" custScaleY="78650"/>
      <dgm:spPr/>
      <dgm:t>
        <a:bodyPr/>
        <a:lstStyle/>
        <a:p>
          <a:endParaRPr lang="es-ES"/>
        </a:p>
      </dgm:t>
    </dgm:pt>
    <dgm:pt modelId="{B265B088-B0BF-4060-850D-CD0691CF12B3}" type="pres">
      <dgm:prSet presAssocID="{22566DD2-F1E1-4CD7-AF21-7BF563828B2B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B6E43DA6-D47C-46C4-826D-9DB90CFFFB86}" type="pres">
      <dgm:prSet presAssocID="{4AE0D174-7471-4042-AAD2-07B4DC27430B}" presName="node" presStyleLbl="node1" presStyleIdx="3" presStyleCnt="4" custScaleX="123747" custScaleY="1191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12659C-3D4B-4381-95A2-B75D2556A8E7}" type="presOf" srcId="{ED4DFABC-9575-4260-B6E9-86035516AEC7}" destId="{A0681712-DBB0-4BC3-8F5C-065E952764D4}" srcOrd="1" destOrd="0" presId="urn:microsoft.com/office/officeart/2005/8/layout/radial5"/>
    <dgm:cxn modelId="{71013810-C1A2-43C6-8174-546463DE8CD7}" type="presOf" srcId="{9696BCF3-59C4-4466-B0DB-81E60AEAB5F5}" destId="{B65D1B13-7A5A-400A-AF5D-36F95DA0C8EB}" srcOrd="0" destOrd="0" presId="urn:microsoft.com/office/officeart/2005/8/layout/radial5"/>
    <dgm:cxn modelId="{8388E03E-68CC-402B-8588-E9F12002C7F9}" type="presOf" srcId="{0FF9A9F4-B907-49C3-9D04-F4627319C8D3}" destId="{DF597D26-AEA8-426E-AD78-BCD5A34B9E53}" srcOrd="0" destOrd="0" presId="urn:microsoft.com/office/officeart/2005/8/layout/radial5"/>
    <dgm:cxn modelId="{4A8C469B-585E-42C6-A909-C5711ECF00AD}" type="presOf" srcId="{4AE0D174-7471-4042-AAD2-07B4DC27430B}" destId="{B6E43DA6-D47C-46C4-826D-9DB90CFFFB86}" srcOrd="0" destOrd="0" presId="urn:microsoft.com/office/officeart/2005/8/layout/radial5"/>
    <dgm:cxn modelId="{71A2B90F-6594-49D7-901C-DFA4CC9DCEF9}" srcId="{0FF9A9F4-B907-49C3-9D04-F4627319C8D3}" destId="{2F14BC60-75A1-47E1-BF7D-71CE942F5A76}" srcOrd="1" destOrd="0" parTransId="{ED4DFABC-9575-4260-B6E9-86035516AEC7}" sibTransId="{34163811-087E-42B8-9B13-D87B0752E582}"/>
    <dgm:cxn modelId="{C1680D6F-EC36-45DC-BABF-FF14F9F17949}" type="presOf" srcId="{2F14BC60-75A1-47E1-BF7D-71CE942F5A76}" destId="{3E71DA38-FE35-4543-8F5C-43CEE7940245}" srcOrd="0" destOrd="0" presId="urn:microsoft.com/office/officeart/2005/8/layout/radial5"/>
    <dgm:cxn modelId="{3163C5F2-D37D-413B-82B1-1F4637826191}" type="presOf" srcId="{ED4DFABC-9575-4260-B6E9-86035516AEC7}" destId="{AEACAC10-1866-4FFE-BA5C-99F65F19B21D}" srcOrd="0" destOrd="0" presId="urn:microsoft.com/office/officeart/2005/8/layout/radial5"/>
    <dgm:cxn modelId="{766041CB-3545-43A4-8244-3CE0357E3A8F}" srcId="{59F9D67B-F942-4F71-85DE-42F5503A00A3}" destId="{8AA6B7CD-018C-457D-8A08-77DDBDDFE519}" srcOrd="1" destOrd="0" parTransId="{4A4E0492-E5F0-4AA8-B5EC-A51025BAD24C}" sibTransId="{8246E563-CCAD-4C68-B7D5-3F6BBA722071}"/>
    <dgm:cxn modelId="{271CF915-8107-4F9B-87C7-816B24190587}" type="presOf" srcId="{C3AA21B8-85EB-4CBA-BD91-504D8661430D}" destId="{8B2BD529-CB13-4178-846C-FEECE758A438}" srcOrd="0" destOrd="0" presId="urn:microsoft.com/office/officeart/2005/8/layout/radial5"/>
    <dgm:cxn modelId="{17CC2BB3-736C-4974-A88B-51796899A016}" srcId="{0FF9A9F4-B907-49C3-9D04-F4627319C8D3}" destId="{D3C0DD6F-0863-4896-9CA6-EE58F17D59A5}" srcOrd="2" destOrd="0" parTransId="{9696BCF3-59C4-4466-B0DB-81E60AEAB5F5}" sibTransId="{0615605D-30C8-410E-A562-7E575768BED6}"/>
    <dgm:cxn modelId="{724CBA6A-050E-4145-87B4-B2D4ACE4C9D2}" type="presOf" srcId="{59F9D67B-F942-4F71-85DE-42F5503A00A3}" destId="{3642758B-FEBC-4535-A654-27C90DC85D4C}" srcOrd="0" destOrd="0" presId="urn:microsoft.com/office/officeart/2005/8/layout/radial5"/>
    <dgm:cxn modelId="{83E8C39F-2518-41DE-83C2-091DD862435A}" srcId="{0FF9A9F4-B907-49C3-9D04-F4627319C8D3}" destId="{9D4123DD-DE4B-488C-867A-004B1AA53031}" srcOrd="0" destOrd="0" parTransId="{C3AA21B8-85EB-4CBA-BD91-504D8661430D}" sibTransId="{B4DFF23D-54FB-4C6D-B8FE-F9B0FD5BFBD6}"/>
    <dgm:cxn modelId="{61121351-0198-46A7-AE28-DB9A5E435FD7}" srcId="{59F9D67B-F942-4F71-85DE-42F5503A00A3}" destId="{0FF9A9F4-B907-49C3-9D04-F4627319C8D3}" srcOrd="0" destOrd="0" parTransId="{3BEFEF88-90F4-4511-ACFE-CE5D465F94E4}" sibTransId="{4FB21781-7A09-4195-BC65-405A69720096}"/>
    <dgm:cxn modelId="{2672E221-CA27-4962-B6D6-5E95830149B9}" type="presOf" srcId="{22566DD2-F1E1-4CD7-AF21-7BF563828B2B}" destId="{6ECD50AF-B79E-4818-9861-1FF74B6976C6}" srcOrd="0" destOrd="0" presId="urn:microsoft.com/office/officeart/2005/8/layout/radial5"/>
    <dgm:cxn modelId="{DF473DD2-7F20-4BA4-8206-89B832A7A0A4}" type="presOf" srcId="{9D4123DD-DE4B-488C-867A-004B1AA53031}" destId="{AFFE972B-DC7A-41CB-977C-DE61C9F35C0D}" srcOrd="0" destOrd="0" presId="urn:microsoft.com/office/officeart/2005/8/layout/radial5"/>
    <dgm:cxn modelId="{8993D13C-864C-4B2C-8616-9952FB905B9D}" type="presOf" srcId="{C3AA21B8-85EB-4CBA-BD91-504D8661430D}" destId="{25749583-216B-498C-BE0C-374E37E5B409}" srcOrd="1" destOrd="0" presId="urn:microsoft.com/office/officeart/2005/8/layout/radial5"/>
    <dgm:cxn modelId="{57015835-B7F9-4472-A0FE-83CECC649C30}" srcId="{0FF9A9F4-B907-49C3-9D04-F4627319C8D3}" destId="{4AE0D174-7471-4042-AAD2-07B4DC27430B}" srcOrd="3" destOrd="0" parTransId="{22566DD2-F1E1-4CD7-AF21-7BF563828B2B}" sibTransId="{00840DC9-ABA3-4818-9127-FEFCE4A8DCEC}"/>
    <dgm:cxn modelId="{3601DB13-E112-4ECE-B0F8-FC76C128D63E}" type="presOf" srcId="{D3C0DD6F-0863-4896-9CA6-EE58F17D59A5}" destId="{F748A8B8-EE45-472C-B56B-B3C5E9421C53}" srcOrd="0" destOrd="0" presId="urn:microsoft.com/office/officeart/2005/8/layout/radial5"/>
    <dgm:cxn modelId="{546621D7-7928-45AE-A604-AE3FFBC811D9}" type="presOf" srcId="{22566DD2-F1E1-4CD7-AF21-7BF563828B2B}" destId="{B265B088-B0BF-4060-850D-CD0691CF12B3}" srcOrd="1" destOrd="0" presId="urn:microsoft.com/office/officeart/2005/8/layout/radial5"/>
    <dgm:cxn modelId="{A09EF951-F0AA-4DAA-BC9C-8F5ACD50DB5A}" type="presOf" srcId="{9696BCF3-59C4-4466-B0DB-81E60AEAB5F5}" destId="{87B74C6F-1049-4F8A-9538-3FDC4222C6BC}" srcOrd="1" destOrd="0" presId="urn:microsoft.com/office/officeart/2005/8/layout/radial5"/>
    <dgm:cxn modelId="{3E6888EB-DF6D-4883-82EC-2A91D9CE29C2}" type="presParOf" srcId="{3642758B-FEBC-4535-A654-27C90DC85D4C}" destId="{DF597D26-AEA8-426E-AD78-BCD5A34B9E53}" srcOrd="0" destOrd="0" presId="urn:microsoft.com/office/officeart/2005/8/layout/radial5"/>
    <dgm:cxn modelId="{07B16742-3A01-4DED-B7B6-B44E5162CA20}" type="presParOf" srcId="{3642758B-FEBC-4535-A654-27C90DC85D4C}" destId="{8B2BD529-CB13-4178-846C-FEECE758A438}" srcOrd="1" destOrd="0" presId="urn:microsoft.com/office/officeart/2005/8/layout/radial5"/>
    <dgm:cxn modelId="{2D67C87D-2CE8-4B80-899D-C9AF9F4558D3}" type="presParOf" srcId="{8B2BD529-CB13-4178-846C-FEECE758A438}" destId="{25749583-216B-498C-BE0C-374E37E5B409}" srcOrd="0" destOrd="0" presId="urn:microsoft.com/office/officeart/2005/8/layout/radial5"/>
    <dgm:cxn modelId="{111005E8-EF3B-4504-9450-4829064B34BE}" type="presParOf" srcId="{3642758B-FEBC-4535-A654-27C90DC85D4C}" destId="{AFFE972B-DC7A-41CB-977C-DE61C9F35C0D}" srcOrd="2" destOrd="0" presId="urn:microsoft.com/office/officeart/2005/8/layout/radial5"/>
    <dgm:cxn modelId="{C752EAB7-AFE4-4868-A20F-713F18111B22}" type="presParOf" srcId="{3642758B-FEBC-4535-A654-27C90DC85D4C}" destId="{AEACAC10-1866-4FFE-BA5C-99F65F19B21D}" srcOrd="3" destOrd="0" presId="urn:microsoft.com/office/officeart/2005/8/layout/radial5"/>
    <dgm:cxn modelId="{E68CA24E-0067-4E3B-90FA-1ADC777D0AE3}" type="presParOf" srcId="{AEACAC10-1866-4FFE-BA5C-99F65F19B21D}" destId="{A0681712-DBB0-4BC3-8F5C-065E952764D4}" srcOrd="0" destOrd="0" presId="urn:microsoft.com/office/officeart/2005/8/layout/radial5"/>
    <dgm:cxn modelId="{28DB7468-B529-41DE-8D2D-AB619AA89B7E}" type="presParOf" srcId="{3642758B-FEBC-4535-A654-27C90DC85D4C}" destId="{3E71DA38-FE35-4543-8F5C-43CEE7940245}" srcOrd="4" destOrd="0" presId="urn:microsoft.com/office/officeart/2005/8/layout/radial5"/>
    <dgm:cxn modelId="{D877D8AE-2A6B-4A7D-9918-C1107CB6766C}" type="presParOf" srcId="{3642758B-FEBC-4535-A654-27C90DC85D4C}" destId="{B65D1B13-7A5A-400A-AF5D-36F95DA0C8EB}" srcOrd="5" destOrd="0" presId="urn:microsoft.com/office/officeart/2005/8/layout/radial5"/>
    <dgm:cxn modelId="{C2F032A1-9F59-456A-B944-1C2CD4ED2843}" type="presParOf" srcId="{B65D1B13-7A5A-400A-AF5D-36F95DA0C8EB}" destId="{87B74C6F-1049-4F8A-9538-3FDC4222C6BC}" srcOrd="0" destOrd="0" presId="urn:microsoft.com/office/officeart/2005/8/layout/radial5"/>
    <dgm:cxn modelId="{AC7A5DE8-8E3F-4D49-BDE8-35D21BB3ECFC}" type="presParOf" srcId="{3642758B-FEBC-4535-A654-27C90DC85D4C}" destId="{F748A8B8-EE45-472C-B56B-B3C5E9421C53}" srcOrd="6" destOrd="0" presId="urn:microsoft.com/office/officeart/2005/8/layout/radial5"/>
    <dgm:cxn modelId="{E192B4A3-C698-46D3-9EBF-D4DED2EA21CE}" type="presParOf" srcId="{3642758B-FEBC-4535-A654-27C90DC85D4C}" destId="{6ECD50AF-B79E-4818-9861-1FF74B6976C6}" srcOrd="7" destOrd="0" presId="urn:microsoft.com/office/officeart/2005/8/layout/radial5"/>
    <dgm:cxn modelId="{61590EEE-64AE-4A34-BB7A-05100C6D8ED6}" type="presParOf" srcId="{6ECD50AF-B79E-4818-9861-1FF74B6976C6}" destId="{B265B088-B0BF-4060-850D-CD0691CF12B3}" srcOrd="0" destOrd="0" presId="urn:microsoft.com/office/officeart/2005/8/layout/radial5"/>
    <dgm:cxn modelId="{996A9623-97A3-485E-8863-E22CAB733CC3}" type="presParOf" srcId="{3642758B-FEBC-4535-A654-27C90DC85D4C}" destId="{B6E43DA6-D47C-46C4-826D-9DB90CFFFB8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97D26-AEA8-426E-AD78-BCD5A34B9E53}">
      <dsp:nvSpPr>
        <dsp:cNvPr id="0" name=""/>
        <dsp:cNvSpPr/>
      </dsp:nvSpPr>
      <dsp:spPr>
        <a:xfrm>
          <a:off x="2879912" y="1849164"/>
          <a:ext cx="1181155" cy="1181155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300" b="1" kern="1200" noProof="0" smtClean="0"/>
            <a:t>Qualitat vida</a:t>
          </a:r>
          <a:endParaRPr lang="ca-ES" sz="1300" b="1" kern="1200" noProof="0"/>
        </a:p>
      </dsp:txBody>
      <dsp:txXfrm>
        <a:off x="3052888" y="2022140"/>
        <a:ext cx="835203" cy="835203"/>
      </dsp:txXfrm>
    </dsp:sp>
    <dsp:sp modelId="{8B2BD529-CB13-4178-846C-FEECE758A438}">
      <dsp:nvSpPr>
        <dsp:cNvPr id="0" name=""/>
        <dsp:cNvSpPr/>
      </dsp:nvSpPr>
      <dsp:spPr>
        <a:xfrm rot="16200000" flipH="1" flipV="1">
          <a:off x="3416253" y="1599350"/>
          <a:ext cx="108474" cy="315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300" kern="1200" noProof="0"/>
        </a:p>
      </dsp:txBody>
      <dsp:txXfrm rot="-10800000">
        <a:off x="3432524" y="1646249"/>
        <a:ext cx="75932" cy="189512"/>
      </dsp:txXfrm>
    </dsp:sp>
    <dsp:sp modelId="{AFFE972B-DC7A-41CB-977C-DE61C9F35C0D}">
      <dsp:nvSpPr>
        <dsp:cNvPr id="0" name=""/>
        <dsp:cNvSpPr/>
      </dsp:nvSpPr>
      <dsp:spPr>
        <a:xfrm>
          <a:off x="2514598" y="-84366"/>
          <a:ext cx="1911783" cy="1744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b="1" kern="1200" noProof="0" dirty="0" smtClean="0"/>
            <a:t>Nivell activitat</a:t>
          </a:r>
          <a:endParaRPr lang="ca-ES" sz="1600" b="1" kern="1200" noProof="0" dirty="0"/>
        </a:p>
      </dsp:txBody>
      <dsp:txXfrm>
        <a:off x="2794572" y="171047"/>
        <a:ext cx="1351835" cy="1233245"/>
      </dsp:txXfrm>
    </dsp:sp>
    <dsp:sp modelId="{AEACAC10-1866-4FFE-BA5C-99F65F19B21D}">
      <dsp:nvSpPr>
        <dsp:cNvPr id="0" name=""/>
        <dsp:cNvSpPr/>
      </dsp:nvSpPr>
      <dsp:spPr>
        <a:xfrm rot="252639" flipH="1">
          <a:off x="4085779" y="2231274"/>
          <a:ext cx="142415" cy="315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300" kern="1200" noProof="0"/>
        </a:p>
      </dsp:txBody>
      <dsp:txXfrm>
        <a:off x="4128445" y="2296012"/>
        <a:ext cx="99691" cy="189512"/>
      </dsp:txXfrm>
    </dsp:sp>
    <dsp:sp modelId="{3E71DA38-FE35-4543-8F5C-43CEE7940245}">
      <dsp:nvSpPr>
        <dsp:cNvPr id="0" name=""/>
        <dsp:cNvSpPr/>
      </dsp:nvSpPr>
      <dsp:spPr>
        <a:xfrm>
          <a:off x="4259534" y="1966390"/>
          <a:ext cx="762282" cy="774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b="1" kern="1200" noProof="0" smtClean="0"/>
            <a:t>Satisfacio activitats</a:t>
          </a:r>
          <a:endParaRPr lang="ca-ES" sz="1000" b="1" kern="1200" noProof="0"/>
        </a:p>
      </dsp:txBody>
      <dsp:txXfrm>
        <a:off x="4371168" y="2079798"/>
        <a:ext cx="539014" cy="547585"/>
      </dsp:txXfrm>
    </dsp:sp>
    <dsp:sp modelId="{B65D1B13-7A5A-400A-AF5D-36F95DA0C8EB}">
      <dsp:nvSpPr>
        <dsp:cNvPr id="0" name=""/>
        <dsp:cNvSpPr/>
      </dsp:nvSpPr>
      <dsp:spPr>
        <a:xfrm rot="16147566">
          <a:off x="3376079" y="3005278"/>
          <a:ext cx="212176" cy="400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700" kern="1200" noProof="0"/>
        </a:p>
      </dsp:txBody>
      <dsp:txXfrm>
        <a:off x="3408391" y="3117117"/>
        <a:ext cx="148523" cy="240046"/>
      </dsp:txXfrm>
    </dsp:sp>
    <dsp:sp modelId="{F748A8B8-EE45-472C-B56B-B3C5E9421C53}">
      <dsp:nvSpPr>
        <dsp:cNvPr id="0" name=""/>
        <dsp:cNvSpPr/>
      </dsp:nvSpPr>
      <dsp:spPr>
        <a:xfrm>
          <a:off x="2981789" y="3391162"/>
          <a:ext cx="1021132" cy="96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b="1" kern="1200" noProof="0" dirty="0" smtClean="0"/>
            <a:t>Satisfacció relacions</a:t>
          </a:r>
          <a:endParaRPr lang="ca-ES" sz="1100" b="1" kern="1200" noProof="0" dirty="0"/>
        </a:p>
      </dsp:txBody>
      <dsp:txXfrm>
        <a:off x="3131330" y="3532337"/>
        <a:ext cx="722050" cy="681650"/>
      </dsp:txXfrm>
    </dsp:sp>
    <dsp:sp modelId="{6ECD50AF-B79E-4818-9861-1FF74B6976C6}">
      <dsp:nvSpPr>
        <dsp:cNvPr id="0" name=""/>
        <dsp:cNvSpPr/>
      </dsp:nvSpPr>
      <dsp:spPr>
        <a:xfrm rot="10800000" flipH="1" flipV="1">
          <a:off x="2614984" y="2281816"/>
          <a:ext cx="209104" cy="315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300" kern="1200" noProof="0"/>
        </a:p>
      </dsp:txBody>
      <dsp:txXfrm rot="10800000">
        <a:off x="2614984" y="2344986"/>
        <a:ext cx="146373" cy="189512"/>
      </dsp:txXfrm>
    </dsp:sp>
    <dsp:sp modelId="{B6E43DA6-D47C-46C4-826D-9DB90CFFFB86}">
      <dsp:nvSpPr>
        <dsp:cNvPr id="0" name=""/>
        <dsp:cNvSpPr/>
      </dsp:nvSpPr>
      <dsp:spPr>
        <a:xfrm>
          <a:off x="1087594" y="1735998"/>
          <a:ext cx="1461644" cy="1407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noProof="0" smtClean="0"/>
            <a:t>Salut subjectiva</a:t>
          </a:r>
          <a:endParaRPr lang="ca-ES" sz="1400" b="1" kern="1200" noProof="0"/>
        </a:p>
      </dsp:txBody>
      <dsp:txXfrm>
        <a:off x="1301647" y="1942120"/>
        <a:ext cx="1033538" cy="99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CC8124-CB00-4B7B-B263-A1A966196EB0}" type="datetimeFigureOut">
              <a:rPr lang="es-ES" smtClean="0"/>
              <a:pPr/>
              <a:t>29/03/2015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832A583-E062-468A-AFF1-57F48E6560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733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9B3CA6B-4B80-4546-9C9D-99B9EE21168C}" type="datetimeFigureOut">
              <a:rPr lang="es-ES" smtClean="0"/>
              <a:pPr/>
              <a:t>29/03/2015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2537775-C6D4-4B43-AED8-76F0A42463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14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7775-C6D4-4B43-AED8-76F0A42463E4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7775-C6D4-4B43-AED8-76F0A42463E4}" type="slidenum">
              <a:rPr lang="es-ES" smtClean="0"/>
              <a:pPr/>
              <a:t>82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307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804763" indent="-309524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238098" indent="-247620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733337" indent="-247620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228576" indent="-247620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723815" indent="-247620" algn="ctr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219054" indent="-247620" algn="ctr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714293" indent="-247620" algn="ctr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209532" indent="-247620" algn="ctr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745277E0-A3BA-B848-AE52-60114C453F33}" type="slidenum">
              <a:rPr lang="es-ES" sz="1300"/>
              <a:pPr eaLnBrk="1" hangingPunct="1"/>
              <a:t>87</a:t>
            </a:fld>
            <a:endParaRPr lang="es-ES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E5-5710-B344-86FF-FD4677DF9CDB}" type="datetimeFigureOut">
              <a:rPr lang="es-ES" smtClean="0"/>
              <a:pPr/>
              <a:t>29/03/2015</a:t>
            </a:fld>
            <a:endParaRPr lang="es-ES"/>
          </a:p>
        </p:txBody>
      </p:sp>
      <p:pic>
        <p:nvPicPr>
          <p:cNvPr id="8" name="Imagen 3" descr="fondo linea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9"/>
          <a:stretch/>
        </p:blipFill>
        <p:spPr bwMode="auto">
          <a:xfrm>
            <a:off x="0" y="-142032"/>
            <a:ext cx="3956547" cy="700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2" descr="Logo UIB + SOM  + Q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8" y="-90715"/>
            <a:ext cx="1342475" cy="5184576"/>
          </a:xfrm>
          <a:prstGeom prst="rect">
            <a:avLst/>
          </a:prstGeom>
        </p:spPr>
      </p:pic>
      <p:sp>
        <p:nvSpPr>
          <p:cNvPr id="12" name="Rectangle 2"/>
          <p:cNvSpPr>
            <a:spLocks/>
          </p:cNvSpPr>
          <p:nvPr userDrawn="1"/>
        </p:nvSpPr>
        <p:spPr bwMode="auto">
          <a:xfrm>
            <a:off x="683570" y="5661248"/>
            <a:ext cx="15843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600" b="1" dirty="0" err="1">
                <a:solidFill>
                  <a:schemeClr val="bg1"/>
                </a:solidFill>
                <a:latin typeface="Verdana" charset="0"/>
              </a:rPr>
              <a:t>www.uib.cat</a:t>
            </a:r>
            <a:endParaRPr lang="en-US" sz="1600" b="1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3956547" y="1077686"/>
            <a:ext cx="4730253" cy="1143000"/>
          </a:xfrm>
        </p:spPr>
        <p:txBody>
          <a:bodyPr>
            <a:normAutofit/>
          </a:bodyPr>
          <a:lstStyle>
            <a:lvl1pPr>
              <a:defRPr sz="4000" b="1" i="0" baseline="0">
                <a:solidFill>
                  <a:srgbClr val="3459AE"/>
                </a:solidFill>
                <a:latin typeface="Gill Sans"/>
              </a:defRPr>
            </a:lvl1pPr>
          </a:lstStyle>
          <a:p>
            <a:r>
              <a:rPr lang="ca-ES" noProof="0" dirty="0" smtClean="0"/>
              <a:t>CLIC PARA EDITAR TÍTULO</a:t>
            </a:r>
            <a:endParaRPr lang="ca-ES" noProof="0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idx="1"/>
          </p:nvPr>
        </p:nvSpPr>
        <p:spPr>
          <a:xfrm>
            <a:off x="3808520" y="4343767"/>
            <a:ext cx="5335480" cy="1500187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dirty="0" smtClean="0"/>
              <a:t>Haga clic para modificar </a:t>
            </a:r>
          </a:p>
          <a:p>
            <a:pPr lvl="0"/>
            <a:r>
              <a:rPr lang="es-ES" noProof="0" dirty="0" smtClean="0"/>
              <a:t>el estilo de texto </a:t>
            </a:r>
          </a:p>
          <a:p>
            <a:pPr lvl="0"/>
            <a:r>
              <a:rPr lang="es-ES" noProof="0" dirty="0" smtClean="0"/>
              <a:t>del patrón</a:t>
            </a:r>
          </a:p>
        </p:txBody>
      </p:sp>
    </p:spTree>
    <p:extLst>
      <p:ext uri="{BB962C8B-B14F-4D97-AF65-F5344CB8AC3E}">
        <p14:creationId xmlns:p14="http://schemas.microsoft.com/office/powerpoint/2010/main" val="70547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E5-5710-B344-86FF-FD4677DF9CDB}" type="datetimeFigureOut">
              <a:rPr lang="es-ES" smtClean="0"/>
              <a:pPr/>
              <a:t>29/03/2015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C01-243B-604B-BCFC-7BB33FEAF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8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E5-5710-B344-86FF-FD4677DF9CDB}" type="datetimeFigureOut">
              <a:rPr lang="es-ES" smtClean="0"/>
              <a:pPr/>
              <a:t>29/03/2015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C01-243B-604B-BCFC-7BB33FEAF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66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 baseline="0">
                <a:solidFill>
                  <a:srgbClr val="3459AE"/>
                </a:solidFill>
                <a:latin typeface="Gill Sans"/>
              </a:defRPr>
            </a:lvl1pPr>
          </a:lstStyle>
          <a:p>
            <a:r>
              <a:rPr lang="es-ES" noProof="0" smtClean="0"/>
              <a:t>Haga clic para modificar el estilo de título del patrón</a:t>
            </a:r>
            <a:endParaRPr lang="ca-ES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ca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E5-5710-B344-86FF-FD4677DF9CDB}" type="datetimeFigureOut">
              <a:rPr lang="es-ES" smtClean="0"/>
              <a:pPr/>
              <a:t>29/03/2015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C01-243B-604B-BCFC-7BB33FEAF73F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5" descr="fondo horizontal web ui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400675"/>
            <a:ext cx="9290050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41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0386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3459AE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ca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5384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E5-5710-B344-86FF-FD4677DF9CDB}" type="datetimeFigureOut">
              <a:rPr lang="es-ES" smtClean="0"/>
              <a:pPr/>
              <a:t>29/03/2015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C01-243B-604B-BCFC-7BB33FEAF73F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5" descr="fondo horizontal web ui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400675"/>
            <a:ext cx="9290050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2" descr="fondo horizontal ARRIB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80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E5-5710-B344-86FF-FD4677DF9CDB}" type="datetimeFigureOut">
              <a:rPr lang="es-ES" smtClean="0"/>
              <a:pPr/>
              <a:t>29/03/2015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C01-243B-604B-BCFC-7BB33FEAF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12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E5-5710-B344-86FF-FD4677DF9CDB}" type="datetimeFigureOut">
              <a:rPr lang="es-ES" smtClean="0"/>
              <a:pPr/>
              <a:t>29/03/2015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C01-243B-604B-BCFC-7BB33FEAF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63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E5-5710-B344-86FF-FD4677DF9CDB}" type="datetimeFigureOut">
              <a:rPr lang="es-ES" smtClean="0"/>
              <a:pPr/>
              <a:t>29/03/2015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C01-243B-604B-BCFC-7BB33FEAF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3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E5-5710-B344-86FF-FD4677DF9CDB}" type="datetimeFigureOut">
              <a:rPr lang="es-ES" smtClean="0"/>
              <a:pPr/>
              <a:t>29/03/2015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C01-243B-604B-BCFC-7BB33FEAF73F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2" descr="fondo horizontal ARRIB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" descr="fondo 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5437188"/>
            <a:ext cx="928211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7" y="2492375"/>
            <a:ext cx="3573463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38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E5-5710-B344-86FF-FD4677DF9CDB}" type="datetimeFigureOut">
              <a:rPr lang="es-ES" smtClean="0"/>
              <a:pPr/>
              <a:t>29/03/2015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C01-243B-604B-BCFC-7BB33FEAF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38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50E5-5710-B344-86FF-FD4677DF9CDB}" type="datetimeFigureOut">
              <a:rPr lang="es-ES" smtClean="0"/>
              <a:pPr/>
              <a:t>29/03/2015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0C01-243B-604B-BCFC-7BB33FEAF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99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noProof="0" dirty="0" smtClean="0"/>
              <a:t>Clic per editar títol</a:t>
            </a:r>
            <a:endParaRPr lang="ca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noProof="0" dirty="0" err="1" smtClean="0"/>
              <a:t>Haga</a:t>
            </a:r>
            <a:r>
              <a:rPr lang="ca-ES" noProof="0" dirty="0" smtClean="0"/>
              <a:t> clic para modificar el estilo de </a:t>
            </a:r>
            <a:r>
              <a:rPr lang="ca-ES" noProof="0" dirty="0" err="1" smtClean="0"/>
              <a:t>texto</a:t>
            </a:r>
            <a:r>
              <a:rPr lang="ca-ES" noProof="0" dirty="0" smtClean="0"/>
              <a:t> del </a:t>
            </a:r>
            <a:r>
              <a:rPr lang="ca-ES" noProof="0" dirty="0" err="1" smtClean="0"/>
              <a:t>patrón</a:t>
            </a:r>
            <a:endParaRPr lang="ca-ES" noProof="0" dirty="0" smtClean="0"/>
          </a:p>
          <a:p>
            <a:pPr lvl="1"/>
            <a:r>
              <a:rPr lang="ca-ES" noProof="0" dirty="0" err="1" smtClean="0"/>
              <a:t>Segundo</a:t>
            </a:r>
            <a:r>
              <a:rPr lang="ca-ES" noProof="0" dirty="0" smtClean="0"/>
              <a:t> </a:t>
            </a:r>
            <a:r>
              <a:rPr lang="ca-ES" noProof="0" dirty="0" err="1" smtClean="0"/>
              <a:t>nivel</a:t>
            </a:r>
            <a:endParaRPr lang="ca-ES" noProof="0" dirty="0" smtClean="0"/>
          </a:p>
          <a:p>
            <a:pPr lvl="2"/>
            <a:r>
              <a:rPr lang="ca-ES" noProof="0" dirty="0" smtClean="0"/>
              <a:t>Tercer </a:t>
            </a:r>
            <a:r>
              <a:rPr lang="ca-ES" noProof="0" dirty="0" err="1" smtClean="0"/>
              <a:t>nivel</a:t>
            </a:r>
            <a:endParaRPr lang="ca-ES" noProof="0" dirty="0" smtClean="0"/>
          </a:p>
          <a:p>
            <a:pPr lvl="3"/>
            <a:r>
              <a:rPr lang="ca-ES" noProof="0" dirty="0" err="1" smtClean="0"/>
              <a:t>Cuarto</a:t>
            </a:r>
            <a:r>
              <a:rPr lang="ca-ES" noProof="0" dirty="0" smtClean="0"/>
              <a:t> </a:t>
            </a:r>
            <a:r>
              <a:rPr lang="ca-ES" noProof="0" dirty="0" err="1" smtClean="0"/>
              <a:t>nivel</a:t>
            </a:r>
            <a:endParaRPr lang="ca-ES" noProof="0" dirty="0" smtClean="0"/>
          </a:p>
          <a:p>
            <a:pPr lvl="4"/>
            <a:r>
              <a:rPr lang="ca-ES" noProof="0" dirty="0" smtClean="0"/>
              <a:t>Quinto </a:t>
            </a:r>
            <a:r>
              <a:rPr lang="ca-ES" noProof="0" dirty="0" err="1" smtClean="0"/>
              <a:t>nivel</a:t>
            </a:r>
            <a:endParaRPr lang="ca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50E5-5710-B344-86FF-FD4677DF9CDB}" type="datetimeFigureOut">
              <a:rPr lang="es-ES" smtClean="0"/>
              <a:pPr/>
              <a:t>29/03/2015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E0C01-243B-604B-BCFC-7BB33FEAF7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3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 baseline="0">
          <a:solidFill>
            <a:srgbClr val="3459AE"/>
          </a:solidFill>
          <a:latin typeface="Gill San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3"/>
        </a:buBlip>
        <a:defRPr sz="3200" kern="1200" baseline="0">
          <a:solidFill>
            <a:schemeClr val="tx1"/>
          </a:solidFill>
          <a:latin typeface="Gill San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Gill San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Gill San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Gill San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Gill San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0" y="1609725"/>
            <a:ext cx="4730253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a-ES" dirty="0" smtClean="0"/>
              <a:t>Anàlisi de la qualitat de vida de les persones majors a Mallorca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086225" y="4038600"/>
            <a:ext cx="4600575" cy="2619375"/>
          </a:xfrm>
        </p:spPr>
        <p:txBody>
          <a:bodyPr>
            <a:normAutofit fontScale="77500" lnSpcReduction="20000"/>
          </a:bodyPr>
          <a:lstStyle/>
          <a:p>
            <a:r>
              <a:rPr lang="es-ES_tradnl" altLang="ja-JP" sz="3600" dirty="0" smtClean="0">
                <a:cs typeface="Gill Sans"/>
              </a:rPr>
              <a:t>Josep A. Pérez-Castelló</a:t>
            </a:r>
          </a:p>
          <a:p>
            <a:r>
              <a:rPr lang="es-ES_tradnl" altLang="ja-JP" sz="3600" dirty="0" smtClean="0">
                <a:cs typeface="Gill Sans"/>
              </a:rPr>
              <a:t>Eva Aguilar-Mediavilla</a:t>
            </a:r>
            <a:r>
              <a:rPr lang="es-ES" altLang="ja-JP" sz="3600" dirty="0" smtClean="0">
                <a:cs typeface="Gill Sans"/>
              </a:rPr>
              <a:t/>
            </a:r>
            <a:br>
              <a:rPr lang="es-ES" altLang="ja-JP" sz="3600" dirty="0" smtClean="0">
                <a:cs typeface="Gill Sans"/>
              </a:rPr>
            </a:br>
            <a:endParaRPr lang="es-ES" altLang="ja-JP" sz="3600" dirty="0" smtClean="0">
              <a:cs typeface="Gill Sans"/>
            </a:endParaRPr>
          </a:p>
          <a:p>
            <a:endParaRPr lang="es-ES" altLang="ja-JP" dirty="0" smtClean="0">
              <a:cs typeface="Gill Sans"/>
            </a:endParaRPr>
          </a:p>
          <a:p>
            <a:endParaRPr lang="es-ES" altLang="ja-JP" sz="3300" dirty="0" smtClean="0">
              <a:cs typeface="Gill Sans"/>
            </a:endParaRPr>
          </a:p>
          <a:p>
            <a:r>
              <a:rPr lang="es-ES" altLang="ja-JP" sz="3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Pedagogia</a:t>
            </a:r>
            <a:r>
              <a:rPr lang="es-ES" altLang="ja-JP" sz="3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 aplicada i psicología de </a:t>
            </a:r>
            <a:r>
              <a:rPr lang="es-ES" altLang="ja-JP" sz="3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Gill Sans"/>
              </a:rPr>
              <a:t>l’educació</a:t>
            </a:r>
            <a:endParaRPr lang="es-ES" altLang="ja-JP" sz="3100" dirty="0" smtClean="0">
              <a:solidFill>
                <a:schemeClr val="tx1">
                  <a:lumMod val="65000"/>
                  <a:lumOff val="35000"/>
                </a:schemeClr>
              </a:solidFill>
              <a:cs typeface="Gill Sans"/>
            </a:endParaRPr>
          </a:p>
          <a:p>
            <a:endParaRPr lang="es-ES" dirty="0"/>
          </a:p>
        </p:txBody>
      </p:sp>
      <p:pic>
        <p:nvPicPr>
          <p:cNvPr id="4" name="Imagen 5" descr="Captura de pantalla 2015-03-17 a les 22.58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29" y="150772"/>
            <a:ext cx="3857771" cy="644658"/>
          </a:xfrm>
          <a:prstGeom prst="rect">
            <a:avLst/>
          </a:prstGeom>
        </p:spPr>
      </p:pic>
      <p:pic>
        <p:nvPicPr>
          <p:cNvPr id="5" name="Imagen 6" descr="Captura de pantalla 2015-03-17 a les 23.00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50" y="150772"/>
            <a:ext cx="1329679" cy="596590"/>
          </a:xfrm>
          <a:prstGeom prst="rect">
            <a:avLst/>
          </a:prstGeom>
        </p:spPr>
      </p:pic>
      <p:pic>
        <p:nvPicPr>
          <p:cNvPr id="6" name="5 Imagen" descr="idel_grande_transparen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515" y="4577662"/>
            <a:ext cx="1572986" cy="911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Lloc de residència</a:t>
            </a:r>
            <a:endParaRPr lang="ca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398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Zona de residència</a:t>
            </a:r>
            <a:endParaRPr lang="ca-ES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24007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ca-ES" dirty="0" smtClean="0"/>
              <a:t>Ingressos</a:t>
            </a:r>
            <a:endParaRPr lang="ca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883215"/>
              </p:ext>
            </p:extLst>
          </p:nvPr>
        </p:nvGraphicFramePr>
        <p:xfrm>
          <a:off x="457200" y="951978"/>
          <a:ext cx="8536488" cy="517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6680" y="1417638"/>
            <a:ext cx="2248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Mitjana del </a:t>
            </a:r>
            <a:r>
              <a:rPr lang="ca-ES" sz="2400" b="1" dirty="0" smtClean="0"/>
              <a:t>percentil</a:t>
            </a:r>
            <a:r>
              <a:rPr lang="ca-ES" b="1" dirty="0" smtClean="0"/>
              <a:t> ingressos de la mostra</a:t>
            </a:r>
          </a:p>
          <a:p>
            <a:pPr algn="ctr"/>
            <a:endParaRPr lang="ca-ES" b="1" dirty="0" smtClean="0"/>
          </a:p>
          <a:p>
            <a:pPr algn="ctr"/>
            <a:r>
              <a:rPr lang="ca-ES" sz="4400" b="1" dirty="0" smtClean="0">
                <a:solidFill>
                  <a:srgbClr val="3459AE"/>
                </a:solidFill>
              </a:rPr>
              <a:t>67,5 </a:t>
            </a:r>
          </a:p>
          <a:p>
            <a:pPr algn="ctr"/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27450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mtClean="0"/>
              <a:t>Educació</a:t>
            </a:r>
            <a:endParaRPr lang="ca-ES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22755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06680" y="1417638"/>
            <a:ext cx="2248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Mitjana del </a:t>
            </a:r>
            <a:r>
              <a:rPr lang="ca-ES" sz="2400" b="1" dirty="0" smtClean="0"/>
              <a:t>percentil</a:t>
            </a:r>
            <a:r>
              <a:rPr lang="ca-ES" b="1" dirty="0" smtClean="0"/>
              <a:t> educatiu de la mostra</a:t>
            </a:r>
          </a:p>
          <a:p>
            <a:pPr algn="ctr"/>
            <a:endParaRPr lang="ca-ES" b="1" dirty="0" smtClean="0"/>
          </a:p>
          <a:p>
            <a:pPr algn="ctr"/>
            <a:r>
              <a:rPr lang="ca-ES" sz="4400" b="1" dirty="0" smtClean="0">
                <a:solidFill>
                  <a:srgbClr val="3459AE"/>
                </a:solidFill>
              </a:rPr>
              <a:t>68,8 </a:t>
            </a:r>
          </a:p>
          <a:p>
            <a:pPr algn="ctr"/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42580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dirty="0" smtClean="0"/>
              <a:t>Instrument</a:t>
            </a:r>
            <a:endParaRPr lang="ca-ES" dirty="0"/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CUBRECAVI </a:t>
            </a:r>
          </a:p>
          <a:p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R. Fernández-Ballesteros</a:t>
            </a:r>
            <a:endParaRPr lang="es-E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3-18 a les 0.05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" y="-247650"/>
            <a:ext cx="9305925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80060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Resultats de la mostra en comparació a la població general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1791222"/>
            <a:ext cx="7772400" cy="2009384"/>
          </a:xfrm>
        </p:spPr>
        <p:txBody>
          <a:bodyPr>
            <a:noAutofit/>
          </a:bodyPr>
          <a:lstStyle/>
          <a:p>
            <a:pPr marL="363538" indent="-363538">
              <a:buFont typeface="Arial" pitchFamily="34" charset="0"/>
              <a:buChar char="•"/>
            </a:pPr>
            <a:r>
              <a:rPr lang="ca-ES" sz="1800" dirty="0" smtClean="0"/>
              <a:t>Salut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ca-ES" sz="1800" dirty="0" smtClean="0"/>
              <a:t>Integració social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ca-ES" sz="1800" dirty="0" smtClean="0"/>
              <a:t>Habilitats funcionals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ca-ES" sz="1800" dirty="0" smtClean="0"/>
              <a:t>Activitat i oci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ca-ES" sz="1800" dirty="0" smtClean="0"/>
              <a:t>Qualitat ambiental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ca-ES" sz="1800" dirty="0" smtClean="0"/>
              <a:t>Satisfacció amb la vida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a-ES" dirty="0" smtClean="0"/>
              <a:t>Percentils</a:t>
            </a:r>
            <a:endParaRPr lang="ca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1. Estat de salut</a:t>
            </a:r>
            <a:endParaRPr lang="ca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525" indent="-263525">
              <a:buFont typeface="Arial" pitchFamily="34" charset="0"/>
              <a:buChar char="•"/>
            </a:pP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Salut objectiva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Salut subjectiva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Salut psíquica</a:t>
            </a:r>
            <a:endParaRPr lang="ca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62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Salut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Objectius</a:t>
            </a:r>
            <a:r>
              <a:rPr lang="es-ES" dirty="0" smtClean="0"/>
              <a:t> de la recerca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2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Tipus de salut</a:t>
            </a:r>
            <a:endParaRPr lang="ca-ES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18563" y="11334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Salut per grups d’edat</a:t>
            </a:r>
            <a:endParaRPr lang="ca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50771" y="1417638"/>
          <a:ext cx="4739427" cy="442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Salut per sexe</a:t>
            </a:r>
            <a:endParaRPr lang="ca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848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Salut per zona de residencia</a:t>
            </a:r>
            <a:endParaRPr lang="ca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18563" y="11729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Salut per zona de residencia</a:t>
            </a:r>
            <a:endParaRPr lang="ca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18563" y="1172941"/>
          <a:ext cx="8229600" cy="41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Salut segons el lloc de residència</a:t>
            </a:r>
            <a:endParaRPr lang="ca-ES" dirty="0"/>
          </a:p>
        </p:txBody>
      </p:sp>
      <p:graphicFrame>
        <p:nvGraphicFramePr>
          <p:cNvPr id="4" name="4 Marcador de contenido"/>
          <p:cNvGraphicFramePr>
            <a:graphicFrameLocks/>
          </p:cNvGraphicFramePr>
          <p:nvPr/>
        </p:nvGraphicFramePr>
        <p:xfrm>
          <a:off x="418563" y="11729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03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Salut segons estat civil</a:t>
            </a:r>
            <a:endParaRPr lang="ca-ES" dirty="0"/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848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2. Integració Social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363" indent="-360363">
              <a:buFont typeface="Arial" pitchFamily="34" charset="0"/>
              <a:buChar char="•"/>
            </a:pP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Satisfacció convivència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Freqüència relacions socials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Satisfacció relacions socials</a:t>
            </a:r>
            <a:endParaRPr lang="ca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Integració social</a:t>
            </a:r>
            <a:endParaRPr lang="ca-ES" dirty="0"/>
          </a:p>
        </p:txBody>
      </p:sp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62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Factors d’integració social</a:t>
            </a:r>
            <a:endParaRPr lang="ca-ES" dirty="0"/>
          </a:p>
        </p:txBody>
      </p:sp>
      <p:graphicFrame>
        <p:nvGraphicFramePr>
          <p:cNvPr id="4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18563" y="11334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Objectius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ca-ES" dirty="0" smtClean="0"/>
              <a:t>Esbrinar quina és la qualitat de vida de les persones majors de Mallorca en els següents àmbits:</a:t>
            </a:r>
          </a:p>
          <a:p>
            <a:pPr lvl="1" algn="just"/>
            <a:r>
              <a:rPr lang="ca-ES" dirty="0" smtClean="0"/>
              <a:t>Salut</a:t>
            </a:r>
          </a:p>
          <a:p>
            <a:pPr lvl="1" algn="just"/>
            <a:r>
              <a:rPr lang="ca-ES" dirty="0" smtClean="0"/>
              <a:t>Integració social</a:t>
            </a:r>
          </a:p>
          <a:p>
            <a:pPr lvl="1" algn="just"/>
            <a:r>
              <a:rPr lang="ca-ES" dirty="0" smtClean="0"/>
              <a:t>Habilitats funcionals</a:t>
            </a:r>
          </a:p>
          <a:p>
            <a:pPr lvl="1" algn="just"/>
            <a:r>
              <a:rPr lang="ca-ES" dirty="0" smtClean="0"/>
              <a:t>Activitat i oci</a:t>
            </a:r>
          </a:p>
          <a:p>
            <a:pPr lvl="1" algn="just"/>
            <a:r>
              <a:rPr lang="ca-ES" dirty="0" smtClean="0"/>
              <a:t>Qualitat ambiental</a:t>
            </a:r>
          </a:p>
          <a:p>
            <a:pPr lvl="1" algn="just"/>
            <a:r>
              <a:rPr lang="ca-ES" dirty="0" smtClean="0"/>
              <a:t>Satisfacció amb la vida</a:t>
            </a:r>
          </a:p>
          <a:p>
            <a:pPr algn="just"/>
            <a:endParaRPr lang="ca-ES" dirty="0" smtClean="0"/>
          </a:p>
          <a:p>
            <a:pPr lvl="1" algn="just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79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Integració social per zona de residencia</a:t>
            </a:r>
            <a:endParaRPr lang="ca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18563" y="1172941"/>
          <a:ext cx="8229600" cy="41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mtClean="0"/>
              <a:t>Integració social segons lloc de residència</a:t>
            </a:r>
            <a:endParaRPr lang="ca-ES"/>
          </a:p>
        </p:txBody>
      </p:sp>
      <p:graphicFrame>
        <p:nvGraphicFramePr>
          <p:cNvPr id="4" name="4 Marcador de contenido"/>
          <p:cNvGraphicFramePr>
            <a:graphicFrameLocks/>
          </p:cNvGraphicFramePr>
          <p:nvPr/>
        </p:nvGraphicFramePr>
        <p:xfrm>
          <a:off x="418563" y="11729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Integració social segons estat civil</a:t>
            </a:r>
            <a:endParaRPr lang="ca-ES" dirty="0"/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848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Sense diferències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mtClean="0"/>
              <a:t>Edat</a:t>
            </a:r>
          </a:p>
          <a:p>
            <a:r>
              <a:rPr lang="ca-ES" smtClean="0"/>
              <a:t>Sexe</a:t>
            </a:r>
          </a:p>
          <a:p>
            <a:r>
              <a:rPr lang="ca-ES" smtClean="0"/>
              <a:t>Ciutat-pobles</a:t>
            </a:r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3. Habilitats funcionals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50" indent="-361950">
              <a:buFont typeface="Arial" pitchFamily="34" charset="0"/>
              <a:buChar char="•"/>
            </a:pP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Autonomia funcional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Activitats de la vida quotidiana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Habilitats funcionals</a:t>
            </a:r>
            <a:endParaRPr lang="ca-ES"/>
          </a:p>
        </p:txBody>
      </p:sp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62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Tipus d’habilitats funcionals</a:t>
            </a:r>
            <a:endParaRPr lang="ca-ES" dirty="0"/>
          </a:p>
        </p:txBody>
      </p:sp>
      <p:graphicFrame>
        <p:nvGraphicFramePr>
          <p:cNvPr id="4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371869"/>
              </p:ext>
            </p:extLst>
          </p:nvPr>
        </p:nvGraphicFramePr>
        <p:xfrm>
          <a:off x="418563" y="11334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Habilitats funcionals per grups d’edat</a:t>
            </a:r>
            <a:endParaRPr lang="ca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50771" y="1417638"/>
          <a:ext cx="4739427" cy="442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Habilitats funcionals segons zona de residència</a:t>
            </a:r>
            <a:endParaRPr lang="ca-ES" dirty="0"/>
          </a:p>
        </p:txBody>
      </p:sp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18563" y="11729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Habilitats funcionals per zona de residencia</a:t>
            </a:r>
            <a:endParaRPr lang="ca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257300"/>
          <a:ext cx="8229600" cy="41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Què entenem per qualitat de vida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ca-ES" dirty="0" smtClean="0"/>
              <a:t>Esta relacionada les condicions de vida en les que viu un subjecte, juntament amb la satisfacció que s’experimenta amb ella.</a:t>
            </a:r>
          </a:p>
          <a:p>
            <a:pPr lvl="1" algn="just"/>
            <a:r>
              <a:rPr lang="ca-ES" dirty="0" smtClean="0"/>
              <a:t>Fa referència a dues dimensions claus: </a:t>
            </a:r>
          </a:p>
          <a:p>
            <a:pPr lvl="2" algn="just"/>
            <a:r>
              <a:rPr lang="ca-ES" dirty="0" smtClean="0"/>
              <a:t>Una objectiva: condicions bio-</a:t>
            </a:r>
            <a:r>
              <a:rPr lang="ca-ES" dirty="0" err="1" smtClean="0"/>
              <a:t>socio</a:t>
            </a:r>
            <a:r>
              <a:rPr lang="ca-ES" dirty="0" smtClean="0"/>
              <a:t>-psicològiques en les que viu.</a:t>
            </a:r>
          </a:p>
          <a:p>
            <a:pPr lvl="2" algn="just"/>
            <a:r>
              <a:rPr lang="ca-ES" dirty="0" smtClean="0"/>
              <a:t>Una subjectiva: la percepció que el subjecte té d’aquestes condicions.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986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Habilitats funcionals segons lloc de residència</a:t>
            </a:r>
            <a:endParaRPr lang="ca-ES" dirty="0"/>
          </a:p>
        </p:txBody>
      </p:sp>
      <p:graphicFrame>
        <p:nvGraphicFramePr>
          <p:cNvPr id="4" name="4 Marcador de contenido"/>
          <p:cNvGraphicFramePr>
            <a:graphicFrameLocks/>
          </p:cNvGraphicFramePr>
          <p:nvPr/>
        </p:nvGraphicFramePr>
        <p:xfrm>
          <a:off x="418563" y="11729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Habilitats funcionals segons estat civil</a:t>
            </a:r>
            <a:endParaRPr lang="ca-ES" dirty="0"/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848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Habilitats funcionals segons estat civil</a:t>
            </a:r>
            <a:endParaRPr lang="ca-ES" dirty="0"/>
          </a:p>
        </p:txBody>
      </p:sp>
      <p:graphicFrame>
        <p:nvGraphicFramePr>
          <p:cNvPr id="4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18563" y="11729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Sense diferències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mtClean="0"/>
              <a:t>Sexe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</a:t>
            </a:r>
            <a:r>
              <a:rPr lang="es-ES" smtClean="0"/>
              <a:t>Activitats i oci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50" indent="-361950">
              <a:buFont typeface="Arial" pitchFamily="34" charset="0"/>
              <a:buChar char="•"/>
            </a:pPr>
            <a:r>
              <a:rPr lang="ca-E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Nivell d’activitat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ca-E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Freqüència d’activitats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ca-E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Satisfacció d’activitats</a:t>
            </a:r>
            <a:endParaRPr lang="ca-E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Activitats i oci</a:t>
            </a:r>
            <a:endParaRPr lang="ca-ES"/>
          </a:p>
        </p:txBody>
      </p:sp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62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Factors d’activitats i oci</a:t>
            </a:r>
            <a:endParaRPr lang="ca-ES" dirty="0"/>
          </a:p>
        </p:txBody>
      </p:sp>
      <p:graphicFrame>
        <p:nvGraphicFramePr>
          <p:cNvPr id="4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18563" y="11334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Activitats i oci per grups d’edat</a:t>
            </a:r>
            <a:endParaRPr lang="ca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50771" y="1417638"/>
          <a:ext cx="4739427" cy="442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Activitats i oci per sexe</a:t>
            </a:r>
            <a:endParaRPr lang="ca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848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Activitats i oci segons zona de residència</a:t>
            </a:r>
            <a:endParaRPr lang="ca-ES" dirty="0"/>
          </a:p>
        </p:txBody>
      </p:sp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18563" y="11729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Característiques de la mostra</a:t>
            </a:r>
            <a:endParaRPr lang="ca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29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Activitats i oci per zona de residencia</a:t>
            </a:r>
            <a:endParaRPr lang="ca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571500" y="1295400"/>
          <a:ext cx="8229600" cy="41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Activitat i oci domicili per lloc de residència</a:t>
            </a:r>
            <a:endParaRPr lang="ca-ES" dirty="0"/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/>
        </p:nvGraphicFramePr>
        <p:xfrm>
          <a:off x="418563" y="11729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41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Activitat i oci segons estat civil</a:t>
            </a:r>
            <a:endParaRPr lang="ca-ES" dirty="0"/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848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Activitats i oci segons estat civil</a:t>
            </a:r>
            <a:endParaRPr lang="ca-ES" dirty="0"/>
          </a:p>
        </p:txBody>
      </p:sp>
      <p:graphicFrame>
        <p:nvGraphicFramePr>
          <p:cNvPr id="4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18563" y="11729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Qualitat ambiental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a-E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Satisfacció elements ambientals</a:t>
            </a:r>
          </a:p>
          <a:p>
            <a:pPr>
              <a:buFont typeface="Arial" pitchFamily="34" charset="0"/>
              <a:buChar char="•"/>
            </a:pPr>
            <a:r>
              <a:rPr lang="ca-E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Satisfacció general amb la vivenda</a:t>
            </a:r>
            <a:endParaRPr lang="ca-E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Qualitat ambiental</a:t>
            </a:r>
            <a:endParaRPr lang="ca-ES" dirty="0"/>
          </a:p>
        </p:txBody>
      </p:sp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62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Factors de qualitat ambiental</a:t>
            </a:r>
            <a:endParaRPr lang="ca-ES" dirty="0"/>
          </a:p>
        </p:txBody>
      </p:sp>
      <p:graphicFrame>
        <p:nvGraphicFramePr>
          <p:cNvPr id="4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18563" y="11334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Qualitat ambiental per grups d’edat</a:t>
            </a:r>
            <a:endParaRPr lang="ca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50771" y="1417638"/>
          <a:ext cx="4739427" cy="442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Qualitat ambiental segons zona de residència</a:t>
            </a:r>
            <a:endParaRPr lang="ca-ES" dirty="0"/>
          </a:p>
        </p:txBody>
      </p:sp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18563" y="11729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Qualitat ambiental per zona de residencia</a:t>
            </a:r>
            <a:endParaRPr lang="ca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571500" y="1295400"/>
          <a:ext cx="8229600" cy="41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/>
          <a:lstStyle/>
          <a:p>
            <a:r>
              <a:rPr lang="ca-ES" dirty="0" smtClean="0"/>
              <a:t>Mostra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a-ES" dirty="0" smtClean="0"/>
              <a:t>Recollida per GADESO</a:t>
            </a:r>
          </a:p>
          <a:p>
            <a:pPr lvl="1" algn="just"/>
            <a:r>
              <a:rPr lang="ca-ES" dirty="0" smtClean="0"/>
              <a:t>Univers</a:t>
            </a:r>
            <a:r>
              <a:rPr lang="ca-ES" dirty="0"/>
              <a:t>: Població resident a Mallorca, de 65 anys o més </a:t>
            </a:r>
            <a:r>
              <a:rPr lang="ca-ES" dirty="0" smtClean="0"/>
              <a:t>anys.</a:t>
            </a:r>
          </a:p>
          <a:p>
            <a:pPr lvl="1" algn="just"/>
            <a:r>
              <a:rPr lang="ca-ES" dirty="0" smtClean="0"/>
              <a:t>Treball </a:t>
            </a:r>
            <a:r>
              <a:rPr lang="ca-ES" dirty="0"/>
              <a:t>de camp: setembre de 2015</a:t>
            </a:r>
            <a:r>
              <a:rPr lang="ca-ES" dirty="0" smtClean="0"/>
              <a:t>.</a:t>
            </a:r>
          </a:p>
          <a:p>
            <a:pPr lvl="1" algn="just"/>
            <a:r>
              <a:rPr lang="ca-ES" dirty="0" smtClean="0"/>
              <a:t>Sistema </a:t>
            </a:r>
            <a:r>
              <a:rPr lang="ca-ES" dirty="0"/>
              <a:t>d'enquesta: entrevista </a:t>
            </a:r>
            <a:r>
              <a:rPr lang="ca-ES" dirty="0" smtClean="0"/>
              <a:t>personal.</a:t>
            </a:r>
          </a:p>
          <a:p>
            <a:pPr lvl="1" algn="just"/>
            <a:r>
              <a:rPr lang="ca-ES" dirty="0" smtClean="0"/>
              <a:t>Mostra</a:t>
            </a:r>
            <a:r>
              <a:rPr lang="ca-ES" dirty="0"/>
              <a:t>: 400 persones; selecció aleatòria i estratificada en funció del </a:t>
            </a:r>
            <a:r>
              <a:rPr lang="ca-ES" dirty="0" smtClean="0"/>
              <a:t>sexe, </a:t>
            </a:r>
            <a:r>
              <a:rPr lang="ca-ES" dirty="0"/>
              <a:t>del grup d'edat i del </a:t>
            </a:r>
            <a:r>
              <a:rPr lang="ca-ES" dirty="0" smtClean="0"/>
              <a:t>zona de residència.</a:t>
            </a:r>
          </a:p>
          <a:p>
            <a:pPr lvl="1" algn="just"/>
            <a:r>
              <a:rPr lang="ca-ES" dirty="0" smtClean="0"/>
              <a:t>Error </a:t>
            </a:r>
            <a:r>
              <a:rPr lang="ca-ES" dirty="0"/>
              <a:t>màxim: ± 5%, per un nivell de confiança del 95,5% i en el suposat de màxima indeterminació (</a:t>
            </a:r>
            <a:r>
              <a:rPr lang="ca-ES" dirty="0" err="1"/>
              <a:t>p</a:t>
            </a:r>
            <a:r>
              <a:rPr lang="ca-ES" dirty="0"/>
              <a:t>=</a:t>
            </a:r>
            <a:r>
              <a:rPr lang="ca-ES" dirty="0" err="1"/>
              <a:t>q</a:t>
            </a:r>
            <a:r>
              <a:rPr lang="ca-ES" dirty="0"/>
              <a:t>=50</a:t>
            </a:r>
            <a:r>
              <a:rPr lang="ca-ES" dirty="0" smtClean="0"/>
              <a:t>)</a:t>
            </a:r>
          </a:p>
          <a:p>
            <a:pPr lvl="1" algn="just"/>
            <a:r>
              <a:rPr lang="ca-ES" dirty="0" smtClean="0"/>
              <a:t>Tractament </a:t>
            </a:r>
            <a:r>
              <a:rPr lang="ca-ES" dirty="0"/>
              <a:t>de les dades: plataforma de correcció de qüestionaris proporcionada per TEA Ediciones.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Qualitat ambiental segons lloc de residència</a:t>
            </a:r>
            <a:endParaRPr lang="ca-ES" dirty="0"/>
          </a:p>
        </p:txBody>
      </p:sp>
      <p:graphicFrame>
        <p:nvGraphicFramePr>
          <p:cNvPr id="4" name="4 Marcador de contenido"/>
          <p:cNvGraphicFramePr>
            <a:graphicFrameLocks/>
          </p:cNvGraphicFramePr>
          <p:nvPr/>
        </p:nvGraphicFramePr>
        <p:xfrm>
          <a:off x="418563" y="11729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Qualitat ambiental segons estat civil</a:t>
            </a:r>
            <a:endParaRPr lang="ca-ES" dirty="0"/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848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Qualitat ambiental segons estat civil</a:t>
            </a:r>
            <a:endParaRPr lang="ca-ES" dirty="0"/>
          </a:p>
        </p:txBody>
      </p:sp>
      <p:graphicFrame>
        <p:nvGraphicFramePr>
          <p:cNvPr id="4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18563" y="11729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Sense diferències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Sexe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6.Satisfacció </a:t>
            </a:r>
            <a:r>
              <a:rPr lang="es-ES" dirty="0" err="1" smtClean="0"/>
              <a:t>amb</a:t>
            </a:r>
            <a:r>
              <a:rPr lang="es-ES" dirty="0" smtClean="0"/>
              <a:t> la vida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Satisfacció amb la vida</a:t>
            </a:r>
            <a:endParaRPr lang="ca-ES"/>
          </a:p>
        </p:txBody>
      </p:sp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62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Satisfacció vida per zona de residencia</a:t>
            </a:r>
            <a:endParaRPr lang="ca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514350" y="1417638"/>
          <a:ext cx="8229600" cy="41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Satisfacció vida segons estat civil</a:t>
            </a:r>
            <a:endParaRPr lang="ca-ES" dirty="0"/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848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Sense diferències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Sexe</a:t>
            </a:r>
          </a:p>
          <a:p>
            <a:r>
              <a:rPr lang="ca-ES" dirty="0" smtClean="0"/>
              <a:t>Edat</a:t>
            </a:r>
          </a:p>
          <a:p>
            <a:r>
              <a:rPr lang="ca-ES" dirty="0" smtClean="0"/>
              <a:t>Lloc de residència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Serveis socials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1950" indent="-361950">
              <a:buFont typeface="Arial" pitchFamily="34" charset="0"/>
              <a:buChar char="•"/>
            </a:pPr>
            <a:r>
              <a:rPr lang="ca-E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Ús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ca-E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Satisfacció</a:t>
            </a:r>
            <a:endParaRPr lang="ca-ES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mtClean="0"/>
              <a:t>Edat</a:t>
            </a:r>
            <a:endParaRPr lang="ca-ES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694942"/>
              </p:ext>
            </p:extLst>
          </p:nvPr>
        </p:nvGraphicFramePr>
        <p:xfrm>
          <a:off x="457200" y="1139867"/>
          <a:ext cx="8398702" cy="494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80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Serveis socials</a:t>
            </a:r>
            <a:endParaRPr lang="ca-ES" dirty="0"/>
          </a:p>
        </p:txBody>
      </p:sp>
      <p:graphicFrame>
        <p:nvGraphicFramePr>
          <p:cNvPr id="4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18563" y="11334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Serveis socials per grups d’edat</a:t>
            </a:r>
            <a:endParaRPr lang="ca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50771" y="1417638"/>
          <a:ext cx="4739427" cy="442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Serveis socials per zona de residencia</a:t>
            </a:r>
            <a:endParaRPr lang="ca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514350" y="1417638"/>
          <a:ext cx="8229600" cy="41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9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Serveis socials segons lloc de residència</a:t>
            </a:r>
            <a:endParaRPr lang="ca-ES" dirty="0"/>
          </a:p>
        </p:txBody>
      </p:sp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729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629275" y="2038350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Sense diferència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Serveis socials segons estat civil</a:t>
            </a:r>
            <a:endParaRPr lang="ca-ES" dirty="0"/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848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Sense diferències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Sexe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Qualitat de vida</a:t>
            </a:r>
            <a:endParaRPr lang="ca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Qualitat</a:t>
            </a:r>
            <a:r>
              <a:rPr lang="es-ES" dirty="0" smtClean="0"/>
              <a:t> de vida</a:t>
            </a:r>
            <a:endParaRPr lang="es-ES" dirty="0"/>
          </a:p>
        </p:txBody>
      </p:sp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62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mtClean="0"/>
              <a:t>Factors més valorats per qualitat de vida</a:t>
            </a:r>
            <a:endParaRPr lang="ca-ES"/>
          </a:p>
        </p:txBody>
      </p:sp>
      <p:graphicFrame>
        <p:nvGraphicFramePr>
          <p:cNvPr id="4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620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1143000"/>
          </a:xfrm>
        </p:spPr>
        <p:txBody>
          <a:bodyPr/>
          <a:lstStyle/>
          <a:p>
            <a:r>
              <a:rPr lang="ca-ES" dirty="0" smtClean="0"/>
              <a:t>Factors qualitat de vida</a:t>
            </a:r>
            <a:endParaRPr lang="ca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466850" y="1266825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</a:t>
            </a:r>
            <a:r>
              <a:rPr lang="es-ES" baseline="30000" dirty="0" smtClean="0"/>
              <a:t>2</a:t>
            </a:r>
            <a:r>
              <a:rPr lang="es-ES" dirty="0" smtClean="0"/>
              <a:t>= ,730 </a:t>
            </a:r>
            <a:endParaRPr lang="es-ES" dirty="0"/>
          </a:p>
        </p:txBody>
      </p:sp>
      <p:graphicFrame>
        <p:nvGraphicFramePr>
          <p:cNvPr id="16" name="15 Diagrama"/>
          <p:cNvGraphicFramePr/>
          <p:nvPr/>
        </p:nvGraphicFramePr>
        <p:xfrm>
          <a:off x="1247775" y="1397000"/>
          <a:ext cx="6591300" cy="448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Sexe</a:t>
            </a:r>
            <a:endParaRPr lang="ca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13775" y="1215025"/>
          <a:ext cx="7784926" cy="459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Conclusions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Comentaris respecte a la mostra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525963"/>
          </a:xfrm>
        </p:spPr>
        <p:txBody>
          <a:bodyPr/>
          <a:lstStyle/>
          <a:p>
            <a:r>
              <a:rPr lang="ca-ES" dirty="0" smtClean="0"/>
              <a:t>La població femenina és lleugerament superior.</a:t>
            </a:r>
          </a:p>
          <a:p>
            <a:r>
              <a:rPr lang="ca-ES" dirty="0" smtClean="0"/>
              <a:t>La majoria viuen en el seu domicili i estan casats o vidus.</a:t>
            </a:r>
          </a:p>
          <a:p>
            <a:r>
              <a:rPr lang="ca-ES" dirty="0" smtClean="0"/>
              <a:t>La mostra està formada sobretot per persones entre 65 i 74 anys.</a:t>
            </a:r>
          </a:p>
          <a:p>
            <a:r>
              <a:rPr lang="ca-ES" dirty="0" smtClean="0"/>
              <a:t>Nivell </a:t>
            </a:r>
            <a:r>
              <a:rPr lang="ca-ES" dirty="0" err="1" smtClean="0"/>
              <a:t>socio</a:t>
            </a:r>
            <a:r>
              <a:rPr lang="ca-ES" dirty="0" smtClean="0"/>
              <a:t>-econòmic alt (percentil 67,5)</a:t>
            </a:r>
          </a:p>
          <a:p>
            <a:r>
              <a:rPr lang="ca-ES" dirty="0" smtClean="0"/>
              <a:t>Nivell educatiu també alt (percentil 68,8)</a:t>
            </a:r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Serveis socials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Són usats només ocasionalment.</a:t>
            </a:r>
          </a:p>
          <a:p>
            <a:r>
              <a:rPr lang="ca-ES" dirty="0" smtClean="0"/>
              <a:t>Les persones estan satisfetes d’ells.</a:t>
            </a:r>
          </a:p>
          <a:p>
            <a:r>
              <a:rPr lang="ca-ES" dirty="0" smtClean="0"/>
              <a:t>Són utilitzats més:</a:t>
            </a:r>
          </a:p>
          <a:p>
            <a:pPr lvl="1"/>
            <a:r>
              <a:rPr lang="ca-ES" dirty="0" smtClean="0"/>
              <a:t>A partir dels 80 anys.</a:t>
            </a:r>
          </a:p>
          <a:p>
            <a:pPr lvl="1"/>
            <a:r>
              <a:rPr lang="ca-ES" dirty="0" smtClean="0"/>
              <a:t>Per persones que viuen a residències.</a:t>
            </a:r>
          </a:p>
          <a:p>
            <a:pPr lvl="1"/>
            <a:r>
              <a:rPr lang="ca-ES" dirty="0" smtClean="0"/>
              <a:t>No tenen parella, especialment vidus. 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Resum perfil de persona major a Mallorca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ca-ES" dirty="0" smtClean="0"/>
              <a:t>Molt bo:</a:t>
            </a:r>
          </a:p>
          <a:p>
            <a:pPr lvl="1"/>
            <a:r>
              <a:rPr lang="ca-ES" dirty="0" smtClean="0"/>
              <a:t>Salut </a:t>
            </a:r>
          </a:p>
          <a:p>
            <a:pPr lvl="1"/>
            <a:r>
              <a:rPr lang="ca-ES" dirty="0" smtClean="0"/>
              <a:t>Integració social </a:t>
            </a:r>
          </a:p>
          <a:p>
            <a:pPr lvl="1"/>
            <a:r>
              <a:rPr lang="ca-ES" dirty="0" smtClean="0"/>
              <a:t>Autonomia </a:t>
            </a:r>
          </a:p>
          <a:p>
            <a:r>
              <a:rPr lang="ca-ES" dirty="0" smtClean="0"/>
              <a:t>Bo: </a:t>
            </a:r>
          </a:p>
          <a:p>
            <a:pPr lvl="1"/>
            <a:r>
              <a:rPr lang="ca-ES" dirty="0" smtClean="0"/>
              <a:t>Oci i activitat</a:t>
            </a:r>
          </a:p>
          <a:p>
            <a:pPr lvl="1"/>
            <a:r>
              <a:rPr lang="ca-ES" dirty="0" smtClean="0"/>
              <a:t>Qualitat ambiental</a:t>
            </a:r>
          </a:p>
          <a:p>
            <a:pPr lvl="1"/>
            <a:r>
              <a:rPr lang="ca-ES" dirty="0" smtClean="0"/>
              <a:t>Satisfacció amb la vida</a:t>
            </a:r>
          </a:p>
          <a:p>
            <a:pPr lvl="1"/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Perfil de risc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Persones majors de 75 anys.</a:t>
            </a:r>
          </a:p>
          <a:p>
            <a:r>
              <a:rPr lang="ca-ES" dirty="0" smtClean="0"/>
              <a:t>Que viuen a Palma.</a:t>
            </a:r>
          </a:p>
          <a:p>
            <a:r>
              <a:rPr lang="ca-ES" dirty="0" smtClean="0"/>
              <a:t>Al seu domicili.</a:t>
            </a:r>
          </a:p>
          <a:p>
            <a:r>
              <a:rPr lang="ca-ES" dirty="0" smtClean="0"/>
              <a:t>Sense parella, especialment vidus.</a:t>
            </a:r>
          </a:p>
          <a:p>
            <a:endParaRPr lang="ca-ES" dirty="0" smtClean="0"/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mtClean="0"/>
              <a:t>Persones amb baixa qualitat de vida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a-ES" dirty="0" smtClean="0"/>
              <a:t>Hi han 49 persones de la mostra que diuen que tenen una baixa qualitat de vida:</a:t>
            </a:r>
          </a:p>
          <a:p>
            <a:pPr lvl="1" algn="just"/>
            <a:r>
              <a:rPr lang="ca-ES" dirty="0" smtClean="0"/>
              <a:t>Qualitat de vida no relacionada amb cap variable demogràfica: </a:t>
            </a:r>
          </a:p>
          <a:p>
            <a:pPr lvl="2" algn="just"/>
            <a:r>
              <a:rPr lang="ca-ES" dirty="0" smtClean="0"/>
              <a:t>De totes les edats.</a:t>
            </a:r>
          </a:p>
          <a:p>
            <a:pPr lvl="2" algn="just"/>
            <a:r>
              <a:rPr lang="ca-ES" dirty="0" smtClean="0"/>
              <a:t>Dels dos sexes.</a:t>
            </a:r>
          </a:p>
          <a:p>
            <a:pPr lvl="2" algn="just"/>
            <a:r>
              <a:rPr lang="ca-ES" dirty="0" smtClean="0"/>
              <a:t>De zona palma i pobles</a:t>
            </a:r>
          </a:p>
          <a:p>
            <a:pPr lvl="2" algn="just"/>
            <a:r>
              <a:rPr lang="ca-ES" dirty="0" smtClean="0"/>
              <a:t>Amb qualsevol estat civil</a:t>
            </a:r>
          </a:p>
          <a:p>
            <a:pPr lvl="2" algn="just"/>
            <a:r>
              <a:rPr lang="ca-ES" dirty="0" smtClean="0"/>
              <a:t>Vivint a residència i a domicili</a:t>
            </a:r>
          </a:p>
          <a:p>
            <a:pPr algn="just">
              <a:buNone/>
            </a:pPr>
            <a:endParaRPr lang="ca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Factors de la qualitat de vida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ca-ES" dirty="0" smtClean="0"/>
              <a:t>El més valorat: </a:t>
            </a:r>
          </a:p>
          <a:p>
            <a:pPr lvl="1"/>
            <a:r>
              <a:rPr lang="ca-ES" dirty="0" smtClean="0"/>
              <a:t>Salut</a:t>
            </a:r>
          </a:p>
          <a:p>
            <a:pPr lvl="1"/>
            <a:r>
              <a:rPr lang="ca-ES" dirty="0" smtClean="0"/>
              <a:t>Autosuficiència </a:t>
            </a:r>
          </a:p>
          <a:p>
            <a:pPr lvl="1"/>
            <a:r>
              <a:rPr lang="ca-ES" dirty="0" smtClean="0"/>
              <a:t>Relacions socials</a:t>
            </a:r>
          </a:p>
          <a:p>
            <a:r>
              <a:rPr lang="ca-ES" dirty="0" smtClean="0"/>
              <a:t>Però el que dóna qualitat de vida: </a:t>
            </a:r>
          </a:p>
          <a:p>
            <a:pPr lvl="1"/>
            <a:r>
              <a:rPr lang="ca-ES" dirty="0" smtClean="0"/>
              <a:t>Nivell i satisfacció de les activitats físiques</a:t>
            </a:r>
          </a:p>
          <a:p>
            <a:pPr lvl="1"/>
            <a:r>
              <a:rPr lang="ca-ES" dirty="0" smtClean="0"/>
              <a:t>Salut subjectiva</a:t>
            </a:r>
          </a:p>
          <a:p>
            <a:pPr lvl="1"/>
            <a:r>
              <a:rPr lang="ca-ES" dirty="0" smtClean="0"/>
              <a:t>Satisfacció de les relacions socials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4" descr="Imágenes integradas 1"/>
          <p:cNvSpPr>
            <a:spLocks noChangeAspect="1" noChangeArrowheads="1"/>
          </p:cNvSpPr>
          <p:nvPr/>
        </p:nvSpPr>
        <p:spPr bwMode="auto">
          <a:xfrm>
            <a:off x="4348165" y="-966788"/>
            <a:ext cx="6486525" cy="20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9698" name="AutoShape 6" descr="Imágenes integradas 1"/>
          <p:cNvSpPr>
            <a:spLocks noChangeAspect="1" noChangeArrowheads="1"/>
          </p:cNvSpPr>
          <p:nvPr/>
        </p:nvSpPr>
        <p:spPr bwMode="auto">
          <a:xfrm>
            <a:off x="4500565" y="-814388"/>
            <a:ext cx="6486525" cy="20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7" y="2492375"/>
            <a:ext cx="3573463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700" name="Imagen 1" descr="fondo horizon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5437188"/>
            <a:ext cx="928211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n 2" descr="fondo horizontal ARRIB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Estat civil</a:t>
            </a:r>
            <a:endParaRPr lang="ca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0" y="1164921"/>
          <a:ext cx="8934450" cy="4769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9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B nova">
  <a:themeElements>
    <a:clrScheme name="Office">
      <a:dk1>
        <a:sysClr val="windowText" lastClr="000080"/>
      </a:dk1>
      <a:lt1>
        <a:sysClr val="window" lastClr="FF8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80"/>
      </a:dk1>
      <a:lt1>
        <a:sysClr val="window" lastClr="FF8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80"/>
      </a:dk1>
      <a:lt1>
        <a:sysClr val="window" lastClr="FF80C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909</Words>
  <Application>Microsoft Office PowerPoint</Application>
  <PresentationFormat>Presentación en pantalla (4:3)</PresentationFormat>
  <Paragraphs>230</Paragraphs>
  <Slides>87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87</vt:i4>
      </vt:variant>
    </vt:vector>
  </HeadingPairs>
  <TitlesOfParts>
    <vt:vector size="88" baseType="lpstr">
      <vt:lpstr>UIB nova</vt:lpstr>
      <vt:lpstr>Anàlisi de la qualitat de vida de les persones majors a Mallorca</vt:lpstr>
      <vt:lpstr>Objectius de la recerca</vt:lpstr>
      <vt:lpstr>Objectius</vt:lpstr>
      <vt:lpstr>Què entenem per qualitat de vida?</vt:lpstr>
      <vt:lpstr>Característiques de la mostra</vt:lpstr>
      <vt:lpstr>Mostra</vt:lpstr>
      <vt:lpstr>Edat</vt:lpstr>
      <vt:lpstr>Sexe</vt:lpstr>
      <vt:lpstr>Estat civil</vt:lpstr>
      <vt:lpstr>Lloc de residència</vt:lpstr>
      <vt:lpstr>Zona de residència</vt:lpstr>
      <vt:lpstr>Ingressos</vt:lpstr>
      <vt:lpstr>Educació</vt:lpstr>
      <vt:lpstr>Instrument</vt:lpstr>
      <vt:lpstr>Presentación de PowerPoint</vt:lpstr>
      <vt:lpstr>Resultats de la mostra en comparació a la població general</vt:lpstr>
      <vt:lpstr>Percentils</vt:lpstr>
      <vt:lpstr>1. Estat de salut</vt:lpstr>
      <vt:lpstr>Salut </vt:lpstr>
      <vt:lpstr>Tipus de salut</vt:lpstr>
      <vt:lpstr>Salut per grups d’edat</vt:lpstr>
      <vt:lpstr>Salut per sexe</vt:lpstr>
      <vt:lpstr>Salut per zona de residencia</vt:lpstr>
      <vt:lpstr>Salut per zona de residencia</vt:lpstr>
      <vt:lpstr>Salut segons el lloc de residència</vt:lpstr>
      <vt:lpstr>Salut segons estat civil</vt:lpstr>
      <vt:lpstr>2. Integració Social</vt:lpstr>
      <vt:lpstr>Integració social</vt:lpstr>
      <vt:lpstr>Factors d’integració social</vt:lpstr>
      <vt:lpstr>Integració social per zona de residencia</vt:lpstr>
      <vt:lpstr>Integració social segons lloc de residència</vt:lpstr>
      <vt:lpstr>Integració social segons estat civil</vt:lpstr>
      <vt:lpstr>Sense diferències</vt:lpstr>
      <vt:lpstr>3. Habilitats funcionals</vt:lpstr>
      <vt:lpstr>Habilitats funcionals</vt:lpstr>
      <vt:lpstr>Tipus d’habilitats funcionals</vt:lpstr>
      <vt:lpstr>Habilitats funcionals per grups d’edat</vt:lpstr>
      <vt:lpstr>Habilitats funcionals segons zona de residència</vt:lpstr>
      <vt:lpstr>Habilitats funcionals per zona de residencia</vt:lpstr>
      <vt:lpstr>Habilitats funcionals segons lloc de residència</vt:lpstr>
      <vt:lpstr>Habilitats funcionals segons estat civil</vt:lpstr>
      <vt:lpstr>Habilitats funcionals segons estat civil</vt:lpstr>
      <vt:lpstr>Sense diferències</vt:lpstr>
      <vt:lpstr>4. Activitats i oci</vt:lpstr>
      <vt:lpstr>Activitats i oci</vt:lpstr>
      <vt:lpstr>Factors d’activitats i oci</vt:lpstr>
      <vt:lpstr>Activitats i oci per grups d’edat</vt:lpstr>
      <vt:lpstr>Activitats i oci per sexe</vt:lpstr>
      <vt:lpstr>Activitats i oci segons zona de residència</vt:lpstr>
      <vt:lpstr>Activitats i oci per zona de residencia</vt:lpstr>
      <vt:lpstr>Activitat i oci domicili per lloc de residència</vt:lpstr>
      <vt:lpstr>Activitat i oci segons estat civil</vt:lpstr>
      <vt:lpstr>Activitats i oci segons estat civil</vt:lpstr>
      <vt:lpstr>Qualitat ambiental</vt:lpstr>
      <vt:lpstr>Qualitat ambiental</vt:lpstr>
      <vt:lpstr>Factors de qualitat ambiental</vt:lpstr>
      <vt:lpstr>Qualitat ambiental per grups d’edat</vt:lpstr>
      <vt:lpstr>Qualitat ambiental segons zona de residència</vt:lpstr>
      <vt:lpstr>Qualitat ambiental per zona de residencia</vt:lpstr>
      <vt:lpstr>Qualitat ambiental segons lloc de residència</vt:lpstr>
      <vt:lpstr>Qualitat ambiental segons estat civil</vt:lpstr>
      <vt:lpstr>Qualitat ambiental segons estat civil</vt:lpstr>
      <vt:lpstr>Sense diferències</vt:lpstr>
      <vt:lpstr>6.Satisfacció amb la vida</vt:lpstr>
      <vt:lpstr>Satisfacció amb la vida</vt:lpstr>
      <vt:lpstr>Satisfacció vida per zona de residencia</vt:lpstr>
      <vt:lpstr>Satisfacció vida segons estat civil</vt:lpstr>
      <vt:lpstr>Sense diferències</vt:lpstr>
      <vt:lpstr>Serveis socials</vt:lpstr>
      <vt:lpstr>Serveis socials</vt:lpstr>
      <vt:lpstr>Serveis socials per grups d’edat</vt:lpstr>
      <vt:lpstr>Serveis socials per zona de residencia</vt:lpstr>
      <vt:lpstr>Serveis socials segons lloc de residència</vt:lpstr>
      <vt:lpstr>Serveis socials segons estat civil</vt:lpstr>
      <vt:lpstr>Sense diferències</vt:lpstr>
      <vt:lpstr>Qualitat de vida</vt:lpstr>
      <vt:lpstr>Qualitat de vida</vt:lpstr>
      <vt:lpstr>Factors més valorats per qualitat de vida</vt:lpstr>
      <vt:lpstr>Factors qualitat de vida</vt:lpstr>
      <vt:lpstr>Conclusions</vt:lpstr>
      <vt:lpstr>Comentaris respecte a la mostra</vt:lpstr>
      <vt:lpstr>Serveis socials</vt:lpstr>
      <vt:lpstr>Resum perfil de persona major a Mallorca</vt:lpstr>
      <vt:lpstr>Perfil de risc</vt:lpstr>
      <vt:lpstr>Persones amb baixa qualitat de vida</vt:lpstr>
      <vt:lpstr>Factors de la qualitat de vida</vt:lpstr>
      <vt:lpstr>Presentación de PowerPoint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uib</dc:creator>
  <cp:lastModifiedBy>jose riera</cp:lastModifiedBy>
  <cp:revision>94</cp:revision>
  <dcterms:created xsi:type="dcterms:W3CDTF">2015-03-19T16:34:43Z</dcterms:created>
  <dcterms:modified xsi:type="dcterms:W3CDTF">2015-03-29T19:39:52Z</dcterms:modified>
</cp:coreProperties>
</file>